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321"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3" r:id="rId45"/>
    <p:sldId id="302" r:id="rId46"/>
    <p:sldId id="304" r:id="rId47"/>
    <p:sldId id="305" r:id="rId48"/>
  </p:sldIdLst>
  <p:sldSz cx="18288000" cy="10287000"/>
  <p:notesSz cx="6858000" cy="9144000"/>
  <p:embeddedFontLst>
    <p:embeddedFont>
      <p:font typeface="Champion" panose="020B0604020202020204" charset="-128"/>
      <p:regular r:id="rId50"/>
    </p:embeddedFont>
    <p:embeddedFont>
      <p:font typeface="Cambria Math" panose="02040503050406030204" pitchFamily="18" charset="0"/>
      <p:regular r:id="rId51"/>
    </p:embeddedFont>
    <p:embeddedFont>
      <p:font typeface="Canva Sans" panose="020B0604020202020204" charset="0"/>
      <p:regular r:id="rId52"/>
    </p:embeddedFont>
    <p:embeddedFont>
      <p:font typeface="Canva Sans Bold" panose="020B0604020202020204" charset="0"/>
      <p:regular r:id="rId53"/>
    </p:embeddedFont>
    <p:embeddedFont>
      <p:font typeface="Canva Sans Italics" panose="020B0604020202020204" charset="0"/>
      <p:regular r:id="rId54"/>
    </p:embeddedFont>
    <p:embeddedFont>
      <p:font typeface="Intro Rust" panose="020B0604020202020204" charset="0"/>
      <p:regular r:id="rId55"/>
    </p:embeddedFont>
    <p:embeddedFont>
      <p:font typeface="Lovelo" panose="020B0604020202020204" charset="0"/>
      <p:regular r:id="rId56"/>
    </p:embeddedFont>
    <p:embeddedFont>
      <p:font typeface="Roboto" panose="02000000000000000000" pitchFamily="2"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71553-6B99-407A-A24C-ACB0A9753E93}" type="datetimeFigureOut">
              <a:rPr lang="en-IN" smtClean="0"/>
              <a:t>05-03-2024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82352-FB36-4843-B021-9802CF037023}" type="slidenum">
              <a:rPr lang="en-IN" smtClean="0"/>
              <a:t>‹#›</a:t>
            </a:fld>
            <a:endParaRPr lang="en-IN"/>
          </a:p>
        </p:txBody>
      </p:sp>
    </p:spTree>
    <p:extLst>
      <p:ext uri="{BB962C8B-B14F-4D97-AF65-F5344CB8AC3E}">
        <p14:creationId xmlns:p14="http://schemas.microsoft.com/office/powerpoint/2010/main" val="2787995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F82352-FB36-4843-B021-9802CF037023}" type="slidenum">
              <a:rPr lang="en-IN" smtClean="0"/>
              <a:t>38</a:t>
            </a:fld>
            <a:endParaRPr lang="en-IN"/>
          </a:p>
        </p:txBody>
      </p:sp>
    </p:spTree>
    <p:extLst>
      <p:ext uri="{BB962C8B-B14F-4D97-AF65-F5344CB8AC3E}">
        <p14:creationId xmlns:p14="http://schemas.microsoft.com/office/powerpoint/2010/main" val="3821448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05-Mar-24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05-Mar-24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05-Mar-24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05-Mar-24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05-Mar-24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05-Mar-24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05-Mar-24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05-Mar-24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2.svg"/><Relationship Id="rId7" Type="http://schemas.openxmlformats.org/officeDocument/2006/relationships/image" Target="../media/image30.png"/><Relationship Id="rId12" Type="http://schemas.openxmlformats.org/officeDocument/2006/relationships/image" Target="../media/image37.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8.png"/><Relationship Id="rId5" Type="http://schemas.openxmlformats.org/officeDocument/2006/relationships/image" Target="../media/image28.pn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svg"/><Relationship Id="rId7"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svg"/><Relationship Id="rId7"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2.sv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12.sv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5.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72.png"/><Relationship Id="rId2" Type="http://schemas.openxmlformats.org/officeDocument/2006/relationships/image" Target="../media/image54.png"/><Relationship Id="rId16"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12.svg"/><Relationship Id="rId15" Type="http://schemas.openxmlformats.org/officeDocument/2006/relationships/image" Target="../media/image28.png"/><Relationship Id="rId10" Type="http://schemas.openxmlformats.org/officeDocument/2006/relationships/image" Target="../media/image60.png"/><Relationship Id="rId4" Type="http://schemas.openxmlformats.org/officeDocument/2006/relationships/image" Target="../media/image11.png"/><Relationship Id="rId9" Type="http://schemas.openxmlformats.org/officeDocument/2006/relationships/image" Target="../media/image59.pn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svg"/><Relationship Id="rId7" Type="http://schemas.openxmlformats.org/officeDocument/2006/relationships/image" Target="../media/image28.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sv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12.svg"/><Relationship Id="rId10" Type="http://schemas.openxmlformats.org/officeDocument/2006/relationships/image" Target="../media/image71.png"/><Relationship Id="rId4" Type="http://schemas.openxmlformats.org/officeDocument/2006/relationships/image" Target="../media/image11.png"/><Relationship Id="rId9"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12.sv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7.png"/><Relationship Id="rId4" Type="http://schemas.openxmlformats.org/officeDocument/2006/relationships/image" Target="../media/image76.sv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8.png"/><Relationship Id="rId7" Type="http://schemas.openxmlformats.org/officeDocument/2006/relationships/image" Target="../media/image67.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12.svg"/></Relationships>
</file>

<file path=ppt/slides/_rels/slide2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82.png"/><Relationship Id="rId7"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12.svg"/><Relationship Id="rId5" Type="http://schemas.openxmlformats.org/officeDocument/2006/relationships/image" Target="../media/image78.png"/><Relationship Id="rId10" Type="http://schemas.openxmlformats.org/officeDocument/2006/relationships/image" Target="../media/image11.png"/><Relationship Id="rId4" Type="http://schemas.openxmlformats.org/officeDocument/2006/relationships/image" Target="../media/image54.png"/><Relationship Id="rId9" Type="http://schemas.openxmlformats.org/officeDocument/2006/relationships/image" Target="../media/image67.svg"/></Relationships>
</file>

<file path=ppt/slides/_rels/slide23.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12.sv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88.svg"/><Relationship Id="rId7" Type="http://schemas.openxmlformats.org/officeDocument/2006/relationships/image" Target="../media/image6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89.png"/></Relationships>
</file>

<file path=ppt/slides/_rels/slide2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69.png"/><Relationship Id="rId3" Type="http://schemas.openxmlformats.org/officeDocument/2006/relationships/image" Target="../media/image88.svg"/><Relationship Id="rId7" Type="http://schemas.openxmlformats.org/officeDocument/2006/relationships/image" Target="../media/image91.png"/><Relationship Id="rId12" Type="http://schemas.openxmlformats.org/officeDocument/2006/relationships/image" Target="../media/image6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28.png"/><Relationship Id="rId5" Type="http://schemas.openxmlformats.org/officeDocument/2006/relationships/image" Target="../media/image12.svg"/><Relationship Id="rId10" Type="http://schemas.openxmlformats.org/officeDocument/2006/relationships/image" Target="../media/image93.png"/><Relationship Id="rId4" Type="http://schemas.openxmlformats.org/officeDocument/2006/relationships/image" Target="../media/image11.png"/><Relationship Id="rId9" Type="http://schemas.openxmlformats.org/officeDocument/2006/relationships/image" Target="../media/image92.png"/><Relationship Id="rId1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2.sv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7.png"/><Relationship Id="rId4" Type="http://schemas.openxmlformats.org/officeDocument/2006/relationships/image" Target="../media/image96.svg"/></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2.sv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8.sv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104.png"/><Relationship Id="rId3"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1.pn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90.png"/><Relationship Id="rId5" Type="http://schemas.openxmlformats.org/officeDocument/2006/relationships/image" Target="../media/image103.png"/><Relationship Id="rId15" Type="http://schemas.openxmlformats.org/officeDocument/2006/relationships/image" Target="../media/image106.png"/><Relationship Id="rId10" Type="http://schemas.openxmlformats.org/officeDocument/2006/relationships/image" Target="../media/image12.svg"/><Relationship Id="rId4" Type="http://schemas.openxmlformats.org/officeDocument/2006/relationships/image" Target="../media/image102.png"/><Relationship Id="rId9" Type="http://schemas.openxmlformats.org/officeDocument/2006/relationships/image" Target="../media/image11.png"/><Relationship Id="rId14" Type="http://schemas.openxmlformats.org/officeDocument/2006/relationships/image" Target="../media/image105.png"/></Relationships>
</file>

<file path=ppt/slides/_rels/slide29.xml.rels><?xml version="1.0" encoding="UTF-8" standalone="yes"?>
<Relationships xmlns="http://schemas.openxmlformats.org/package/2006/relationships"><Relationship Id="rId3" Type="http://schemas.openxmlformats.org/officeDocument/2006/relationships/image" Target="../media/image88.svg"/><Relationship Id="rId7" Type="http://schemas.openxmlformats.org/officeDocument/2006/relationships/image" Target="../media/image10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2.sv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hyperlink" Target="https://en.wikipedia.org/wiki/Dismissal_(cricket)" TargetMode="Externa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en.wikipedia.org/wiki/Run_(cricket)" TargetMode="External"/><Relationship Id="rId5" Type="http://schemas.openxmlformats.org/officeDocument/2006/relationships/image" Target="../media/image14.svg"/><Relationship Id="rId10" Type="http://schemas.openxmlformats.org/officeDocument/2006/relationships/image" Target="../media/image17.png"/><Relationship Id="rId4" Type="http://schemas.openxmlformats.org/officeDocument/2006/relationships/image" Target="../media/image13.png"/><Relationship Id="rId9"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3.svg"/><Relationship Id="rId7" Type="http://schemas.openxmlformats.org/officeDocument/2006/relationships/image" Target="../media/image12.sv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15.svg"/><Relationship Id="rId4" Type="http://schemas.openxmlformats.org/officeDocument/2006/relationships/image" Target="../media/image114.png"/></Relationships>
</file>

<file path=ppt/slides/_rels/slide34.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18.svg"/><Relationship Id="rId7" Type="http://schemas.openxmlformats.org/officeDocument/2006/relationships/image" Target="../media/image120.jpe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2.svg"/><Relationship Id="rId10" Type="http://schemas.openxmlformats.org/officeDocument/2006/relationships/image" Target="../media/image123.png"/><Relationship Id="rId4" Type="http://schemas.openxmlformats.org/officeDocument/2006/relationships/image" Target="../media/image11.png"/><Relationship Id="rId9" Type="http://schemas.openxmlformats.org/officeDocument/2006/relationships/image" Target="../media/image122.jpeg"/></Relationships>
</file>

<file path=ppt/slides/_rels/slide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67.sv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125.svg"/><Relationship Id="rId7" Type="http://schemas.openxmlformats.org/officeDocument/2006/relationships/image" Target="../media/image127.sv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sv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image" Target="../media/image129.png"/><Relationship Id="rId7" Type="http://schemas.openxmlformats.org/officeDocument/2006/relationships/image" Target="../media/image133.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sv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27.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37.svg"/><Relationship Id="rId4" Type="http://schemas.openxmlformats.org/officeDocument/2006/relationships/image" Target="../media/image136.png"/></Relationships>
</file>

<file path=ppt/slides/_rels/slide41.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13.svg"/><Relationship Id="rId7" Type="http://schemas.openxmlformats.org/officeDocument/2006/relationships/image" Target="../media/image139.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2.sv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40.svg"/><Relationship Id="rId7" Type="http://schemas.openxmlformats.org/officeDocument/2006/relationships/image" Target="../media/image142.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41.jpeg"/><Relationship Id="rId5" Type="http://schemas.openxmlformats.org/officeDocument/2006/relationships/image" Target="../media/image12.sv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s>
</file>

<file path=ppt/slides/_rels/slide44.xml.rels><?xml version="1.0" encoding="UTF-8" standalone="yes"?>
<Relationships xmlns="http://schemas.openxmlformats.org/package/2006/relationships"><Relationship Id="rId3" Type="http://schemas.openxmlformats.org/officeDocument/2006/relationships/image" Target="../media/image156.svg"/><Relationship Id="rId2" Type="http://schemas.openxmlformats.org/officeDocument/2006/relationships/image" Target="../media/image155.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60.svg"/><Relationship Id="rId7" Type="http://schemas.openxmlformats.org/officeDocument/2006/relationships/image" Target="../media/image12.sv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62.svg"/><Relationship Id="rId4" Type="http://schemas.openxmlformats.org/officeDocument/2006/relationships/image" Target="../media/image161.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tats.espncricinfo.com/ci/engine/stats/index.html" TargetMode="Externa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2.svg"/><Relationship Id="rId7"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28.png"/><Relationship Id="rId3" Type="http://schemas.openxmlformats.org/officeDocument/2006/relationships/image" Target="../media/image12.svg"/><Relationship Id="rId7" Type="http://schemas.openxmlformats.org/officeDocument/2006/relationships/image" Target="../media/image24.png"/><Relationship Id="rId12" Type="http://schemas.openxmlformats.org/officeDocument/2006/relationships/image" Target="../media/image34.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3.png"/><Relationship Id="rId5" Type="http://schemas.openxmlformats.org/officeDocument/2006/relationships/image" Target="../media/image30.png"/><Relationship Id="rId10" Type="http://schemas.openxmlformats.org/officeDocument/2006/relationships/image" Target="../media/image27.png"/><Relationship Id="rId4" Type="http://schemas.openxmlformats.org/officeDocument/2006/relationships/image" Target="../media/image29.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2.svg"/><Relationship Id="rId7"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43.png"/><Relationship Id="rId5" Type="http://schemas.openxmlformats.org/officeDocument/2006/relationships/image" Target="../media/image29.png"/><Relationship Id="rId10" Type="http://schemas.openxmlformats.org/officeDocument/2006/relationships/image" Target="../media/image37.png"/><Relationship Id="rId4" Type="http://schemas.openxmlformats.org/officeDocument/2006/relationships/image" Target="../media/image28.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5543550" y="845820"/>
            <a:ext cx="3829050" cy="5589270"/>
          </a:xfrm>
          <a:custGeom>
            <a:avLst/>
            <a:gdLst/>
            <a:ahLst/>
            <a:cxnLst/>
            <a:rect l="l" t="t" r="r" b="b"/>
            <a:pathLst>
              <a:path w="3829050" h="5589270">
                <a:moveTo>
                  <a:pt x="0" y="0"/>
                </a:moveTo>
                <a:lnTo>
                  <a:pt x="3829050" y="0"/>
                </a:lnTo>
                <a:lnTo>
                  <a:pt x="3829050" y="5589270"/>
                </a:lnTo>
                <a:lnTo>
                  <a:pt x="0" y="5589270"/>
                </a:lnTo>
                <a:lnTo>
                  <a:pt x="0" y="0"/>
                </a:lnTo>
                <a:close/>
              </a:path>
            </a:pathLst>
          </a:custGeom>
          <a:blipFill>
            <a:blip r:embed="rId3"/>
            <a:stretch>
              <a:fillRect l="-144776" t="-15132" r="-232835" b="-68916"/>
            </a:stretch>
          </a:blipFill>
        </p:spPr>
      </p:sp>
      <p:sp>
        <p:nvSpPr>
          <p:cNvPr id="4" name="Freeform 4"/>
          <p:cNvSpPr/>
          <p:nvPr/>
        </p:nvSpPr>
        <p:spPr>
          <a:xfrm>
            <a:off x="-13792200" y="-13072110"/>
            <a:ext cx="37585650" cy="39551610"/>
          </a:xfrm>
          <a:custGeom>
            <a:avLst/>
            <a:gdLst/>
            <a:ahLst/>
            <a:cxnLst/>
            <a:rect l="l" t="t" r="r" b="b"/>
            <a:pathLst>
              <a:path w="972770" h="1195939">
                <a:moveTo>
                  <a:pt x="0" y="0"/>
                </a:moveTo>
                <a:lnTo>
                  <a:pt x="972770" y="0"/>
                </a:lnTo>
                <a:lnTo>
                  <a:pt x="972770" y="1195939"/>
                </a:lnTo>
                <a:lnTo>
                  <a:pt x="0" y="1195939"/>
                </a:lnTo>
                <a:lnTo>
                  <a:pt x="0" y="0"/>
                </a:lnTo>
                <a:close/>
              </a:path>
            </a:pathLst>
          </a:custGeom>
          <a:blipFill>
            <a:blip r:embed="rId3"/>
            <a:stretch>
              <a:fillRect l="-863495" t="-330080" r="-916495" b="-430080"/>
            </a:stretch>
          </a:blipFill>
        </p:spPr>
        <p:txBody>
          <a:bodyPr/>
          <a:lstStyle/>
          <a:p>
            <a:endParaRPr lang="en-IN" dirty="0"/>
          </a:p>
        </p:txBody>
      </p:sp>
      <p:sp>
        <p:nvSpPr>
          <p:cNvPr id="5" name="Freeform 2">
            <a:extLst>
              <a:ext uri="{FF2B5EF4-FFF2-40B4-BE49-F238E27FC236}">
                <a16:creationId xmlns:a16="http://schemas.microsoft.com/office/drawing/2014/main" id="{242B6D07-D063-62EA-55B5-13DB58B3DAC5}"/>
              </a:ext>
            </a:extLst>
          </p:cNvPr>
          <p:cNvSpPr/>
          <p:nvPr/>
        </p:nvSpPr>
        <p:spPr>
          <a:xfrm>
            <a:off x="-450235" y="8176268"/>
            <a:ext cx="19188469" cy="4221463"/>
          </a:xfrm>
          <a:custGeom>
            <a:avLst/>
            <a:gdLst/>
            <a:ahLst/>
            <a:cxnLst/>
            <a:rect l="l" t="t" r="r" b="b"/>
            <a:pathLst>
              <a:path w="19188469" h="4221463">
                <a:moveTo>
                  <a:pt x="0" y="0"/>
                </a:moveTo>
                <a:lnTo>
                  <a:pt x="19188470" y="0"/>
                </a:lnTo>
                <a:lnTo>
                  <a:pt x="19188470" y="4221464"/>
                </a:lnTo>
                <a:lnTo>
                  <a:pt x="0" y="4221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3">
            <a:extLst>
              <a:ext uri="{FF2B5EF4-FFF2-40B4-BE49-F238E27FC236}">
                <a16:creationId xmlns:a16="http://schemas.microsoft.com/office/drawing/2014/main" id="{79684016-08D7-F8D9-A78E-AE64A25BD98C}"/>
              </a:ext>
            </a:extLst>
          </p:cNvPr>
          <p:cNvSpPr/>
          <p:nvPr/>
        </p:nvSpPr>
        <p:spPr>
          <a:xfrm>
            <a:off x="0" y="0"/>
            <a:ext cx="10254383" cy="1425816"/>
          </a:xfrm>
          <a:custGeom>
            <a:avLst/>
            <a:gdLst/>
            <a:ahLst/>
            <a:cxnLst/>
            <a:rect l="l" t="t" r="r" b="b"/>
            <a:pathLst>
              <a:path w="10254383" h="1425816">
                <a:moveTo>
                  <a:pt x="0" y="0"/>
                </a:moveTo>
                <a:lnTo>
                  <a:pt x="10254383" y="0"/>
                </a:lnTo>
                <a:lnTo>
                  <a:pt x="10254383" y="1425816"/>
                </a:lnTo>
                <a:lnTo>
                  <a:pt x="0" y="1425816"/>
                </a:lnTo>
                <a:lnTo>
                  <a:pt x="0" y="0"/>
                </a:lnTo>
                <a:close/>
              </a:path>
            </a:pathLst>
          </a:custGeom>
          <a:blipFill>
            <a:blip r:embed="rId6"/>
            <a:stretch>
              <a:fillRect r="-1739"/>
            </a:stretch>
          </a:blipFill>
        </p:spPr>
      </p:sp>
      <p:sp>
        <p:nvSpPr>
          <p:cNvPr id="7" name="Freeform 4">
            <a:extLst>
              <a:ext uri="{FF2B5EF4-FFF2-40B4-BE49-F238E27FC236}">
                <a16:creationId xmlns:a16="http://schemas.microsoft.com/office/drawing/2014/main" id="{ED31536C-8EC5-2CBD-1BDA-70E169266D52}"/>
              </a:ext>
            </a:extLst>
          </p:cNvPr>
          <p:cNvSpPr/>
          <p:nvPr/>
        </p:nvSpPr>
        <p:spPr>
          <a:xfrm>
            <a:off x="12735005" y="1028700"/>
            <a:ext cx="5501295" cy="7147568"/>
          </a:xfrm>
          <a:custGeom>
            <a:avLst/>
            <a:gdLst/>
            <a:ahLst/>
            <a:cxnLst/>
            <a:rect l="l" t="t" r="r" b="b"/>
            <a:pathLst>
              <a:path w="5501295" h="7147568">
                <a:moveTo>
                  <a:pt x="0" y="0"/>
                </a:moveTo>
                <a:lnTo>
                  <a:pt x="5501296" y="0"/>
                </a:lnTo>
                <a:lnTo>
                  <a:pt x="5501296" y="7147568"/>
                </a:lnTo>
                <a:lnTo>
                  <a:pt x="0" y="7147568"/>
                </a:lnTo>
                <a:lnTo>
                  <a:pt x="0" y="0"/>
                </a:lnTo>
                <a:close/>
              </a:path>
            </a:pathLst>
          </a:custGeom>
          <a:blipFill>
            <a:blip r:embed="rId7"/>
            <a:stretch>
              <a:fillRect/>
            </a:stretch>
          </a:blipFill>
        </p:spPr>
      </p:sp>
      <p:grpSp>
        <p:nvGrpSpPr>
          <p:cNvPr id="8" name="Group 5">
            <a:extLst>
              <a:ext uri="{FF2B5EF4-FFF2-40B4-BE49-F238E27FC236}">
                <a16:creationId xmlns:a16="http://schemas.microsoft.com/office/drawing/2014/main" id="{F8BA4875-C5FC-4869-1E70-1B9B56909A3E}"/>
              </a:ext>
            </a:extLst>
          </p:cNvPr>
          <p:cNvGrpSpPr/>
          <p:nvPr/>
        </p:nvGrpSpPr>
        <p:grpSpPr>
          <a:xfrm>
            <a:off x="0" y="5135384"/>
            <a:ext cx="5638799" cy="3208517"/>
            <a:chOff x="0" y="-10822"/>
            <a:chExt cx="7518399" cy="4278024"/>
          </a:xfrm>
        </p:grpSpPr>
        <p:sp>
          <p:nvSpPr>
            <p:cNvPr id="9" name="Freeform 6">
              <a:extLst>
                <a:ext uri="{FF2B5EF4-FFF2-40B4-BE49-F238E27FC236}">
                  <a16:creationId xmlns:a16="http://schemas.microsoft.com/office/drawing/2014/main" id="{595D461D-7FBB-5E0C-EB4E-9EDE02956BDD}"/>
                </a:ext>
              </a:extLst>
            </p:cNvPr>
            <p:cNvSpPr/>
            <p:nvPr/>
          </p:nvSpPr>
          <p:spPr>
            <a:xfrm>
              <a:off x="0" y="0"/>
              <a:ext cx="2647086" cy="4260903"/>
            </a:xfrm>
            <a:custGeom>
              <a:avLst/>
              <a:gdLst/>
              <a:ahLst/>
              <a:cxnLst/>
              <a:rect l="l" t="t" r="r" b="b"/>
              <a:pathLst>
                <a:path w="2647086" h="4260903">
                  <a:moveTo>
                    <a:pt x="0" y="0"/>
                  </a:moveTo>
                  <a:lnTo>
                    <a:pt x="2647086" y="0"/>
                  </a:lnTo>
                  <a:lnTo>
                    <a:pt x="2647086" y="4260903"/>
                  </a:lnTo>
                  <a:lnTo>
                    <a:pt x="0" y="42609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7">
              <a:extLst>
                <a:ext uri="{FF2B5EF4-FFF2-40B4-BE49-F238E27FC236}">
                  <a16:creationId xmlns:a16="http://schemas.microsoft.com/office/drawing/2014/main" id="{9E465A1E-0E74-B1B4-063A-B506CFA846B8}"/>
                </a:ext>
              </a:extLst>
            </p:cNvPr>
            <p:cNvSpPr txBox="1"/>
            <p:nvPr/>
          </p:nvSpPr>
          <p:spPr>
            <a:xfrm>
              <a:off x="605851" y="70705"/>
              <a:ext cx="981541" cy="492187"/>
            </a:xfrm>
            <a:prstGeom prst="rect">
              <a:avLst/>
            </a:prstGeom>
          </p:spPr>
          <p:txBody>
            <a:bodyPr wrap="square" lIns="0" tIns="0" rIns="0" bIns="0" rtlCol="0" anchor="t">
              <a:spAutoFit/>
            </a:bodyPr>
            <a:lstStyle/>
            <a:p>
              <a:pPr algn="ctr">
                <a:lnSpc>
                  <a:spcPts val="3098"/>
                </a:lnSpc>
                <a:spcBef>
                  <a:spcPct val="0"/>
                </a:spcBef>
              </a:pPr>
              <a:r>
                <a:rPr lang="en-US" sz="2213" dirty="0">
                  <a:solidFill>
                    <a:srgbClr val="000000"/>
                  </a:solidFill>
                  <a:latin typeface="Intro Rust"/>
                </a:rPr>
                <a:t>A010</a:t>
              </a:r>
            </a:p>
          </p:txBody>
        </p:sp>
        <p:sp>
          <p:nvSpPr>
            <p:cNvPr id="11" name="TextBox 8">
              <a:extLst>
                <a:ext uri="{FF2B5EF4-FFF2-40B4-BE49-F238E27FC236}">
                  <a16:creationId xmlns:a16="http://schemas.microsoft.com/office/drawing/2014/main" id="{CAA32320-AD8A-BDB7-E946-3D96BEC15348}"/>
                </a:ext>
              </a:extLst>
            </p:cNvPr>
            <p:cNvSpPr txBox="1"/>
            <p:nvPr/>
          </p:nvSpPr>
          <p:spPr>
            <a:xfrm>
              <a:off x="616545" y="1013864"/>
              <a:ext cx="1079167" cy="492187"/>
            </a:xfrm>
            <a:prstGeom prst="rect">
              <a:avLst/>
            </a:prstGeom>
          </p:spPr>
          <p:txBody>
            <a:bodyPr wrap="square" lIns="0" tIns="0" rIns="0" bIns="0" rtlCol="0" anchor="t">
              <a:spAutoFit/>
            </a:bodyPr>
            <a:lstStyle/>
            <a:p>
              <a:pPr algn="ctr">
                <a:lnSpc>
                  <a:spcPts val="3098"/>
                </a:lnSpc>
                <a:spcBef>
                  <a:spcPct val="0"/>
                </a:spcBef>
              </a:pPr>
              <a:r>
                <a:rPr lang="en-US" sz="2213" dirty="0">
                  <a:solidFill>
                    <a:srgbClr val="000000"/>
                  </a:solidFill>
                  <a:latin typeface="Intro Rust"/>
                </a:rPr>
                <a:t>A015</a:t>
              </a:r>
            </a:p>
          </p:txBody>
        </p:sp>
        <p:sp>
          <p:nvSpPr>
            <p:cNvPr id="12" name="TextBox 9">
              <a:extLst>
                <a:ext uri="{FF2B5EF4-FFF2-40B4-BE49-F238E27FC236}">
                  <a16:creationId xmlns:a16="http://schemas.microsoft.com/office/drawing/2014/main" id="{6D2491CF-7EE8-DD8D-27D8-3FE3389FACD1}"/>
                </a:ext>
              </a:extLst>
            </p:cNvPr>
            <p:cNvSpPr txBox="1"/>
            <p:nvPr/>
          </p:nvSpPr>
          <p:spPr>
            <a:xfrm>
              <a:off x="610533" y="1868457"/>
              <a:ext cx="964129" cy="492187"/>
            </a:xfrm>
            <a:prstGeom prst="rect">
              <a:avLst/>
            </a:prstGeom>
          </p:spPr>
          <p:txBody>
            <a:bodyPr wrap="square" lIns="0" tIns="0" rIns="0" bIns="0" rtlCol="0" anchor="t">
              <a:spAutoFit/>
            </a:bodyPr>
            <a:lstStyle/>
            <a:p>
              <a:pPr algn="ctr">
                <a:lnSpc>
                  <a:spcPts val="3098"/>
                </a:lnSpc>
                <a:spcBef>
                  <a:spcPct val="0"/>
                </a:spcBef>
              </a:pPr>
              <a:r>
                <a:rPr lang="en-US" sz="2213" dirty="0">
                  <a:solidFill>
                    <a:srgbClr val="000000"/>
                  </a:solidFill>
                  <a:latin typeface="Intro Rust"/>
                </a:rPr>
                <a:t>A016</a:t>
              </a:r>
            </a:p>
          </p:txBody>
        </p:sp>
        <p:sp>
          <p:nvSpPr>
            <p:cNvPr id="13" name="TextBox 10">
              <a:extLst>
                <a:ext uri="{FF2B5EF4-FFF2-40B4-BE49-F238E27FC236}">
                  <a16:creationId xmlns:a16="http://schemas.microsoft.com/office/drawing/2014/main" id="{1246CE88-D903-F653-6CCB-C2162AC54FA5}"/>
                </a:ext>
              </a:extLst>
            </p:cNvPr>
            <p:cNvSpPr txBox="1"/>
            <p:nvPr/>
          </p:nvSpPr>
          <p:spPr>
            <a:xfrm>
              <a:off x="623264" y="2866019"/>
              <a:ext cx="964128" cy="492187"/>
            </a:xfrm>
            <a:prstGeom prst="rect">
              <a:avLst/>
            </a:prstGeom>
          </p:spPr>
          <p:txBody>
            <a:bodyPr wrap="square" lIns="0" tIns="0" rIns="0" bIns="0" rtlCol="0" anchor="t">
              <a:spAutoFit/>
            </a:bodyPr>
            <a:lstStyle/>
            <a:p>
              <a:pPr algn="ctr">
                <a:lnSpc>
                  <a:spcPts val="3098"/>
                </a:lnSpc>
                <a:spcBef>
                  <a:spcPct val="0"/>
                </a:spcBef>
              </a:pPr>
              <a:r>
                <a:rPr lang="en-US" sz="2213" dirty="0">
                  <a:solidFill>
                    <a:srgbClr val="000000"/>
                  </a:solidFill>
                  <a:latin typeface="Intro Rust"/>
                </a:rPr>
                <a:t>A017</a:t>
              </a:r>
            </a:p>
          </p:txBody>
        </p:sp>
        <p:sp>
          <p:nvSpPr>
            <p:cNvPr id="14" name="TextBox 11">
              <a:extLst>
                <a:ext uri="{FF2B5EF4-FFF2-40B4-BE49-F238E27FC236}">
                  <a16:creationId xmlns:a16="http://schemas.microsoft.com/office/drawing/2014/main" id="{8DA33977-15E8-9FC5-F840-E40B994B8582}"/>
                </a:ext>
              </a:extLst>
            </p:cNvPr>
            <p:cNvSpPr txBox="1"/>
            <p:nvPr/>
          </p:nvSpPr>
          <p:spPr>
            <a:xfrm>
              <a:off x="587664" y="3775015"/>
              <a:ext cx="1108048" cy="492187"/>
            </a:xfrm>
            <a:prstGeom prst="rect">
              <a:avLst/>
            </a:prstGeom>
          </p:spPr>
          <p:txBody>
            <a:bodyPr wrap="square" lIns="0" tIns="0" rIns="0" bIns="0" rtlCol="0" anchor="t">
              <a:spAutoFit/>
            </a:bodyPr>
            <a:lstStyle/>
            <a:p>
              <a:pPr algn="ctr">
                <a:lnSpc>
                  <a:spcPts val="3098"/>
                </a:lnSpc>
                <a:spcBef>
                  <a:spcPct val="0"/>
                </a:spcBef>
              </a:pPr>
              <a:r>
                <a:rPr lang="en-US" sz="2213" dirty="0">
                  <a:solidFill>
                    <a:srgbClr val="000000"/>
                  </a:solidFill>
                  <a:latin typeface="Intro Rust"/>
                </a:rPr>
                <a:t>A020</a:t>
              </a:r>
            </a:p>
          </p:txBody>
        </p:sp>
        <p:sp>
          <p:nvSpPr>
            <p:cNvPr id="15" name="TextBox 12">
              <a:extLst>
                <a:ext uri="{FF2B5EF4-FFF2-40B4-BE49-F238E27FC236}">
                  <a16:creationId xmlns:a16="http://schemas.microsoft.com/office/drawing/2014/main" id="{6BEE6F1E-CC59-3670-F2C7-6702F201F012}"/>
                </a:ext>
              </a:extLst>
            </p:cNvPr>
            <p:cNvSpPr txBox="1"/>
            <p:nvPr/>
          </p:nvSpPr>
          <p:spPr>
            <a:xfrm>
              <a:off x="2858784" y="-10822"/>
              <a:ext cx="4659615" cy="574774"/>
            </a:xfrm>
            <a:prstGeom prst="rect">
              <a:avLst/>
            </a:prstGeom>
          </p:spPr>
          <p:txBody>
            <a:bodyPr wrap="square" lIns="0" tIns="0" rIns="0" bIns="0" rtlCol="0" anchor="t">
              <a:spAutoFit/>
            </a:bodyPr>
            <a:lstStyle/>
            <a:p>
              <a:pPr algn="ctr">
                <a:lnSpc>
                  <a:spcPts val="3588"/>
                </a:lnSpc>
                <a:spcBef>
                  <a:spcPct val="0"/>
                </a:spcBef>
              </a:pPr>
              <a:r>
                <a:rPr lang="en-US" sz="2562" dirty="0">
                  <a:solidFill>
                    <a:srgbClr val="000000"/>
                  </a:solidFill>
                  <a:latin typeface="Canva Sans"/>
                </a:rPr>
                <a:t>NIDHI KARAMBELKAR</a:t>
              </a:r>
            </a:p>
          </p:txBody>
        </p:sp>
        <p:sp>
          <p:nvSpPr>
            <p:cNvPr id="16" name="TextBox 13">
              <a:extLst>
                <a:ext uri="{FF2B5EF4-FFF2-40B4-BE49-F238E27FC236}">
                  <a16:creationId xmlns:a16="http://schemas.microsoft.com/office/drawing/2014/main" id="{9E97CDAE-D741-4AC8-78F8-EE971240BABA}"/>
                </a:ext>
              </a:extLst>
            </p:cNvPr>
            <p:cNvSpPr txBox="1"/>
            <p:nvPr/>
          </p:nvSpPr>
          <p:spPr>
            <a:xfrm>
              <a:off x="2871423" y="906054"/>
              <a:ext cx="3307496" cy="574774"/>
            </a:xfrm>
            <a:prstGeom prst="rect">
              <a:avLst/>
            </a:prstGeom>
          </p:spPr>
          <p:txBody>
            <a:bodyPr wrap="square" lIns="0" tIns="0" rIns="0" bIns="0" rtlCol="0" anchor="t">
              <a:spAutoFit/>
            </a:bodyPr>
            <a:lstStyle/>
            <a:p>
              <a:pPr algn="ctr">
                <a:lnSpc>
                  <a:spcPts val="3588"/>
                </a:lnSpc>
                <a:spcBef>
                  <a:spcPct val="0"/>
                </a:spcBef>
              </a:pPr>
              <a:r>
                <a:rPr lang="en-US" sz="2562" dirty="0">
                  <a:solidFill>
                    <a:srgbClr val="000000"/>
                  </a:solidFill>
                  <a:latin typeface="Canva Sans"/>
                </a:rPr>
                <a:t>SEAN MINEZES</a:t>
              </a:r>
            </a:p>
          </p:txBody>
        </p:sp>
        <p:sp>
          <p:nvSpPr>
            <p:cNvPr id="17" name="TextBox 14">
              <a:extLst>
                <a:ext uri="{FF2B5EF4-FFF2-40B4-BE49-F238E27FC236}">
                  <a16:creationId xmlns:a16="http://schemas.microsoft.com/office/drawing/2014/main" id="{C699D9A7-5D79-E0D6-534F-64F167A0AAFE}"/>
                </a:ext>
              </a:extLst>
            </p:cNvPr>
            <p:cNvSpPr txBox="1"/>
            <p:nvPr/>
          </p:nvSpPr>
          <p:spPr>
            <a:xfrm>
              <a:off x="2858784" y="1825305"/>
              <a:ext cx="3643615" cy="574774"/>
            </a:xfrm>
            <a:prstGeom prst="rect">
              <a:avLst/>
            </a:prstGeom>
          </p:spPr>
          <p:txBody>
            <a:bodyPr wrap="square" lIns="0" tIns="0" rIns="0" bIns="0" rtlCol="0" anchor="t">
              <a:spAutoFit/>
            </a:bodyPr>
            <a:lstStyle/>
            <a:p>
              <a:pPr algn="ctr">
                <a:lnSpc>
                  <a:spcPts val="3588"/>
                </a:lnSpc>
                <a:spcBef>
                  <a:spcPct val="0"/>
                </a:spcBef>
              </a:pPr>
              <a:r>
                <a:rPr lang="en-US" sz="2562" dirty="0">
                  <a:solidFill>
                    <a:srgbClr val="000000"/>
                  </a:solidFill>
                  <a:latin typeface="Canva Sans"/>
                </a:rPr>
                <a:t>AKSHAY MIRANI</a:t>
              </a:r>
            </a:p>
          </p:txBody>
        </p:sp>
        <p:sp>
          <p:nvSpPr>
            <p:cNvPr id="18" name="TextBox 15">
              <a:extLst>
                <a:ext uri="{FF2B5EF4-FFF2-40B4-BE49-F238E27FC236}">
                  <a16:creationId xmlns:a16="http://schemas.microsoft.com/office/drawing/2014/main" id="{3B43447C-7AF1-B624-82FC-3ECDEBD058EA}"/>
                </a:ext>
              </a:extLst>
            </p:cNvPr>
            <p:cNvSpPr txBox="1"/>
            <p:nvPr/>
          </p:nvSpPr>
          <p:spPr>
            <a:xfrm>
              <a:off x="2858785" y="2744555"/>
              <a:ext cx="2470609" cy="567416"/>
            </a:xfrm>
            <a:prstGeom prst="rect">
              <a:avLst/>
            </a:prstGeom>
          </p:spPr>
          <p:txBody>
            <a:bodyPr lIns="0" tIns="0" rIns="0" bIns="0" rtlCol="0" anchor="t">
              <a:spAutoFit/>
            </a:bodyPr>
            <a:lstStyle/>
            <a:p>
              <a:pPr algn="ctr">
                <a:lnSpc>
                  <a:spcPts val="3588"/>
                </a:lnSpc>
                <a:spcBef>
                  <a:spcPct val="0"/>
                </a:spcBef>
              </a:pPr>
              <a:r>
                <a:rPr lang="en-US" sz="2562">
                  <a:solidFill>
                    <a:srgbClr val="000000"/>
                  </a:solidFill>
                  <a:latin typeface="Canva Sans"/>
                </a:rPr>
                <a:t>JASH MOZE</a:t>
              </a:r>
            </a:p>
          </p:txBody>
        </p:sp>
        <p:sp>
          <p:nvSpPr>
            <p:cNvPr id="19" name="TextBox 16">
              <a:extLst>
                <a:ext uri="{FF2B5EF4-FFF2-40B4-BE49-F238E27FC236}">
                  <a16:creationId xmlns:a16="http://schemas.microsoft.com/office/drawing/2014/main" id="{A7E9CDE3-C3B3-A761-ECD6-3B5956EBD03E}"/>
                </a:ext>
              </a:extLst>
            </p:cNvPr>
            <p:cNvSpPr txBox="1"/>
            <p:nvPr/>
          </p:nvSpPr>
          <p:spPr>
            <a:xfrm>
              <a:off x="2858785" y="3663804"/>
              <a:ext cx="2647087" cy="574774"/>
            </a:xfrm>
            <a:prstGeom prst="rect">
              <a:avLst/>
            </a:prstGeom>
          </p:spPr>
          <p:txBody>
            <a:bodyPr wrap="square" lIns="0" tIns="0" rIns="0" bIns="0" rtlCol="0" anchor="t">
              <a:spAutoFit/>
            </a:bodyPr>
            <a:lstStyle/>
            <a:p>
              <a:pPr algn="ctr">
                <a:lnSpc>
                  <a:spcPts val="3588"/>
                </a:lnSpc>
                <a:spcBef>
                  <a:spcPct val="0"/>
                </a:spcBef>
              </a:pPr>
              <a:r>
                <a:rPr lang="en-US" sz="2562" dirty="0">
                  <a:solidFill>
                    <a:srgbClr val="000000"/>
                  </a:solidFill>
                  <a:latin typeface="Canva Sans"/>
                </a:rPr>
                <a:t>VEER SHAH</a:t>
              </a:r>
            </a:p>
          </p:txBody>
        </p:sp>
      </p:grpSp>
      <p:sp>
        <p:nvSpPr>
          <p:cNvPr id="20" name="TextBox 17">
            <a:extLst>
              <a:ext uri="{FF2B5EF4-FFF2-40B4-BE49-F238E27FC236}">
                <a16:creationId xmlns:a16="http://schemas.microsoft.com/office/drawing/2014/main" id="{1350D8F5-A051-4B09-EC2E-FB583DBC0BD6}"/>
              </a:ext>
            </a:extLst>
          </p:cNvPr>
          <p:cNvSpPr txBox="1"/>
          <p:nvPr/>
        </p:nvSpPr>
        <p:spPr>
          <a:xfrm>
            <a:off x="288725" y="9191625"/>
            <a:ext cx="6967300"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Canva Sans"/>
              </a:rPr>
              <a:t>Mentor: Prof Vaibhav Vasundekar</a:t>
            </a:r>
          </a:p>
        </p:txBody>
      </p:sp>
      <p:sp>
        <p:nvSpPr>
          <p:cNvPr id="21" name="TextBox 18">
            <a:extLst>
              <a:ext uri="{FF2B5EF4-FFF2-40B4-BE49-F238E27FC236}">
                <a16:creationId xmlns:a16="http://schemas.microsoft.com/office/drawing/2014/main" id="{1F0B7A1A-632C-4591-4133-C9B722A48385}"/>
              </a:ext>
            </a:extLst>
          </p:cNvPr>
          <p:cNvSpPr txBox="1"/>
          <p:nvPr/>
        </p:nvSpPr>
        <p:spPr>
          <a:xfrm>
            <a:off x="0" y="1891031"/>
            <a:ext cx="13349167" cy="3252469"/>
          </a:xfrm>
          <a:prstGeom prst="rect">
            <a:avLst/>
          </a:prstGeom>
        </p:spPr>
        <p:txBody>
          <a:bodyPr lIns="0" tIns="0" rIns="0" bIns="0" rtlCol="0" anchor="t">
            <a:spAutoFit/>
          </a:bodyPr>
          <a:lstStyle/>
          <a:p>
            <a:pPr algn="ctr">
              <a:lnSpc>
                <a:spcPts val="8680"/>
              </a:lnSpc>
            </a:pPr>
            <a:r>
              <a:rPr lang="en-US" sz="6200" dirty="0">
                <a:solidFill>
                  <a:srgbClr val="004AAD"/>
                </a:solidFill>
                <a:latin typeface="Lovelo"/>
              </a:rPr>
              <a:t>STATISTICAL ANALYSIS OF INDIAN CRICKET TEAM IN </a:t>
            </a:r>
          </a:p>
          <a:p>
            <a:pPr algn="ctr">
              <a:lnSpc>
                <a:spcPts val="8680"/>
              </a:lnSpc>
              <a:spcBef>
                <a:spcPct val="0"/>
              </a:spcBef>
            </a:pPr>
            <a:r>
              <a:rPr lang="en-US" sz="6200" dirty="0">
                <a:solidFill>
                  <a:srgbClr val="004AAD"/>
                </a:solidFill>
                <a:latin typeface="Lovelo"/>
              </a:rPr>
              <a:t>ONE DAY INTERNATIONAL</a:t>
            </a:r>
          </a:p>
        </p:txBody>
      </p:sp>
    </p:spTree>
    <p:extLst>
      <p:ext uri="{BB962C8B-B14F-4D97-AF65-F5344CB8AC3E}">
        <p14:creationId xmlns:p14="http://schemas.microsoft.com/office/powerpoint/2010/main" val="3189581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0">
        <p159:morph option="byObject"/>
      </p:transition>
    </mc:Choice>
    <mc:Fallback xmlns="">
      <p:transition spd="slow" advTm="2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AutoShape 10"/>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sp>
        <p:nvSpPr>
          <p:cNvPr id="11" name="Freeform 11"/>
          <p:cNvSpPr/>
          <p:nvPr/>
        </p:nvSpPr>
        <p:spPr>
          <a:xfrm>
            <a:off x="473101" y="5646152"/>
            <a:ext cx="5128296" cy="738224"/>
          </a:xfrm>
          <a:custGeom>
            <a:avLst/>
            <a:gdLst/>
            <a:ahLst/>
            <a:cxnLst/>
            <a:rect l="l" t="t" r="r" b="b"/>
            <a:pathLst>
              <a:path w="5128296" h="738224">
                <a:moveTo>
                  <a:pt x="0" y="0"/>
                </a:moveTo>
                <a:lnTo>
                  <a:pt x="5128296" y="0"/>
                </a:lnTo>
                <a:lnTo>
                  <a:pt x="5128296" y="738224"/>
                </a:lnTo>
                <a:lnTo>
                  <a:pt x="0" y="738224"/>
                </a:lnTo>
                <a:lnTo>
                  <a:pt x="0" y="0"/>
                </a:lnTo>
                <a:close/>
              </a:path>
            </a:pathLst>
          </a:custGeom>
          <a:blipFill>
            <a:blip r:embed="rId4"/>
            <a:stretch>
              <a:fillRect t="-25949" b="-23067"/>
            </a:stretch>
          </a:blipFill>
        </p:spPr>
      </p:sp>
      <p:sp>
        <p:nvSpPr>
          <p:cNvPr id="12" name="Freeform 12"/>
          <p:cNvSpPr/>
          <p:nvPr/>
        </p:nvSpPr>
        <p:spPr>
          <a:xfrm>
            <a:off x="473101" y="3658898"/>
            <a:ext cx="1707927" cy="620210"/>
          </a:xfrm>
          <a:custGeom>
            <a:avLst/>
            <a:gdLst/>
            <a:ahLst/>
            <a:cxnLst/>
            <a:rect l="l" t="t" r="r" b="b"/>
            <a:pathLst>
              <a:path w="1707927" h="620210">
                <a:moveTo>
                  <a:pt x="0" y="0"/>
                </a:moveTo>
                <a:lnTo>
                  <a:pt x="1707927" y="0"/>
                </a:lnTo>
                <a:lnTo>
                  <a:pt x="1707927" y="620209"/>
                </a:lnTo>
                <a:lnTo>
                  <a:pt x="0" y="620209"/>
                </a:lnTo>
                <a:lnTo>
                  <a:pt x="0" y="0"/>
                </a:lnTo>
                <a:close/>
              </a:path>
            </a:pathLst>
          </a:custGeom>
          <a:blipFill>
            <a:blip r:embed="rId5"/>
            <a:stretch>
              <a:fillRect t="-31702"/>
            </a:stretch>
          </a:blipFill>
        </p:spPr>
      </p:sp>
      <p:grpSp>
        <p:nvGrpSpPr>
          <p:cNvPr id="13" name="Group 13"/>
          <p:cNvGrpSpPr/>
          <p:nvPr/>
        </p:nvGrpSpPr>
        <p:grpSpPr>
          <a:xfrm>
            <a:off x="12105217" y="2190653"/>
            <a:ext cx="5899445" cy="3556698"/>
            <a:chOff x="0" y="0"/>
            <a:chExt cx="7865927" cy="4742264"/>
          </a:xfrm>
        </p:grpSpPr>
        <p:sp>
          <p:nvSpPr>
            <p:cNvPr id="14" name="Freeform 14"/>
            <p:cNvSpPr/>
            <p:nvPr/>
          </p:nvSpPr>
          <p:spPr>
            <a:xfrm>
              <a:off x="888101" y="0"/>
              <a:ext cx="5983182" cy="2626103"/>
            </a:xfrm>
            <a:custGeom>
              <a:avLst/>
              <a:gdLst/>
              <a:ahLst/>
              <a:cxnLst/>
              <a:rect l="l" t="t" r="r" b="b"/>
              <a:pathLst>
                <a:path w="5983182" h="2626103">
                  <a:moveTo>
                    <a:pt x="0" y="0"/>
                  </a:moveTo>
                  <a:lnTo>
                    <a:pt x="5983182" y="0"/>
                  </a:lnTo>
                  <a:lnTo>
                    <a:pt x="5983182" y="2626103"/>
                  </a:lnTo>
                  <a:lnTo>
                    <a:pt x="0" y="2626103"/>
                  </a:lnTo>
                  <a:lnTo>
                    <a:pt x="0" y="0"/>
                  </a:lnTo>
                  <a:close/>
                </a:path>
              </a:pathLst>
            </a:custGeom>
            <a:blipFill>
              <a:blip r:embed="rId6"/>
              <a:stretch>
                <a:fillRect/>
              </a:stretch>
            </a:blipFill>
          </p:spPr>
        </p:sp>
        <p:sp>
          <p:nvSpPr>
            <p:cNvPr id="15" name="Freeform 15"/>
            <p:cNvSpPr/>
            <p:nvPr/>
          </p:nvSpPr>
          <p:spPr>
            <a:xfrm>
              <a:off x="1907456" y="4088832"/>
              <a:ext cx="5958470" cy="653433"/>
            </a:xfrm>
            <a:custGeom>
              <a:avLst/>
              <a:gdLst/>
              <a:ahLst/>
              <a:cxnLst/>
              <a:rect l="l" t="t" r="r" b="b"/>
              <a:pathLst>
                <a:path w="5958470" h="653433">
                  <a:moveTo>
                    <a:pt x="0" y="0"/>
                  </a:moveTo>
                  <a:lnTo>
                    <a:pt x="5958471" y="0"/>
                  </a:lnTo>
                  <a:lnTo>
                    <a:pt x="5958471" y="653432"/>
                  </a:lnTo>
                  <a:lnTo>
                    <a:pt x="0" y="653432"/>
                  </a:lnTo>
                  <a:lnTo>
                    <a:pt x="0" y="0"/>
                  </a:lnTo>
                  <a:close/>
                </a:path>
              </a:pathLst>
            </a:custGeom>
            <a:blipFill>
              <a:blip r:embed="rId7"/>
              <a:stretch>
                <a:fillRect t="-72097" b="-29439"/>
              </a:stretch>
            </a:blipFill>
          </p:spPr>
        </p:sp>
        <p:sp>
          <p:nvSpPr>
            <p:cNvPr id="16" name="Freeform 16"/>
            <p:cNvSpPr/>
            <p:nvPr/>
          </p:nvSpPr>
          <p:spPr>
            <a:xfrm>
              <a:off x="0" y="3145112"/>
              <a:ext cx="7865927" cy="685375"/>
            </a:xfrm>
            <a:custGeom>
              <a:avLst/>
              <a:gdLst/>
              <a:ahLst/>
              <a:cxnLst/>
              <a:rect l="l" t="t" r="r" b="b"/>
              <a:pathLst>
                <a:path w="7865927" h="685375">
                  <a:moveTo>
                    <a:pt x="0" y="0"/>
                  </a:moveTo>
                  <a:lnTo>
                    <a:pt x="7865927" y="0"/>
                  </a:lnTo>
                  <a:lnTo>
                    <a:pt x="7865927" y="685375"/>
                  </a:lnTo>
                  <a:lnTo>
                    <a:pt x="0" y="685375"/>
                  </a:lnTo>
                  <a:lnTo>
                    <a:pt x="0" y="0"/>
                  </a:lnTo>
                  <a:close/>
                </a:path>
              </a:pathLst>
            </a:custGeom>
            <a:blipFill>
              <a:blip r:embed="rId8"/>
              <a:stretch>
                <a:fillRect t="-35076" b="-35726"/>
              </a:stretch>
            </a:blipFill>
          </p:spPr>
        </p:sp>
      </p:grpSp>
      <p:sp>
        <p:nvSpPr>
          <p:cNvPr id="17" name="Freeform 17"/>
          <p:cNvSpPr/>
          <p:nvPr/>
        </p:nvSpPr>
        <p:spPr>
          <a:xfrm>
            <a:off x="473101" y="2026480"/>
            <a:ext cx="10777688" cy="873867"/>
          </a:xfrm>
          <a:custGeom>
            <a:avLst/>
            <a:gdLst/>
            <a:ahLst/>
            <a:cxnLst/>
            <a:rect l="l" t="t" r="r" b="b"/>
            <a:pathLst>
              <a:path w="10777688" h="873867">
                <a:moveTo>
                  <a:pt x="0" y="0"/>
                </a:moveTo>
                <a:lnTo>
                  <a:pt x="10777688" y="0"/>
                </a:lnTo>
                <a:lnTo>
                  <a:pt x="10777688" y="873867"/>
                </a:lnTo>
                <a:lnTo>
                  <a:pt x="0" y="873867"/>
                </a:lnTo>
                <a:lnTo>
                  <a:pt x="0" y="0"/>
                </a:lnTo>
                <a:close/>
              </a:path>
            </a:pathLst>
          </a:custGeom>
          <a:blipFill>
            <a:blip r:embed="rId9"/>
            <a:stretch>
              <a:fillRect/>
            </a:stretch>
          </a:blipFill>
        </p:spPr>
      </p:sp>
      <p:sp>
        <p:nvSpPr>
          <p:cNvPr id="18" name="Freeform 18"/>
          <p:cNvSpPr/>
          <p:nvPr/>
        </p:nvSpPr>
        <p:spPr>
          <a:xfrm>
            <a:off x="473101" y="2714392"/>
            <a:ext cx="10777688" cy="744481"/>
          </a:xfrm>
          <a:custGeom>
            <a:avLst/>
            <a:gdLst/>
            <a:ahLst/>
            <a:cxnLst/>
            <a:rect l="l" t="t" r="r" b="b"/>
            <a:pathLst>
              <a:path w="10777688" h="744481">
                <a:moveTo>
                  <a:pt x="0" y="0"/>
                </a:moveTo>
                <a:lnTo>
                  <a:pt x="10777688" y="0"/>
                </a:lnTo>
                <a:lnTo>
                  <a:pt x="10777688" y="744481"/>
                </a:lnTo>
                <a:lnTo>
                  <a:pt x="0" y="744481"/>
                </a:lnTo>
                <a:lnTo>
                  <a:pt x="0" y="0"/>
                </a:lnTo>
                <a:close/>
              </a:path>
            </a:pathLst>
          </a:custGeom>
          <a:blipFill>
            <a:blip r:embed="rId10"/>
            <a:stretch>
              <a:fillRect t="-10369"/>
            </a:stretch>
          </a:blipFill>
        </p:spPr>
      </p:sp>
      <p:sp>
        <p:nvSpPr>
          <p:cNvPr id="19" name="Freeform 19"/>
          <p:cNvSpPr/>
          <p:nvPr/>
        </p:nvSpPr>
        <p:spPr>
          <a:xfrm>
            <a:off x="473101" y="4377425"/>
            <a:ext cx="10316393" cy="1173477"/>
          </a:xfrm>
          <a:custGeom>
            <a:avLst/>
            <a:gdLst/>
            <a:ahLst/>
            <a:cxnLst/>
            <a:rect l="l" t="t" r="r" b="b"/>
            <a:pathLst>
              <a:path w="10316393" h="1173477">
                <a:moveTo>
                  <a:pt x="0" y="0"/>
                </a:moveTo>
                <a:lnTo>
                  <a:pt x="10316392" y="0"/>
                </a:lnTo>
                <a:lnTo>
                  <a:pt x="10316392" y="1173477"/>
                </a:lnTo>
                <a:lnTo>
                  <a:pt x="0" y="1173477"/>
                </a:lnTo>
                <a:lnTo>
                  <a:pt x="0" y="0"/>
                </a:lnTo>
                <a:close/>
              </a:path>
            </a:pathLst>
          </a:custGeom>
          <a:blipFill>
            <a:blip r:embed="rId11"/>
            <a:stretch>
              <a:fillRect t="-39933" b="-26479"/>
            </a:stretch>
          </a:blipFill>
        </p:spPr>
      </p:sp>
      <p:sp>
        <p:nvSpPr>
          <p:cNvPr id="20" name="Freeform 20"/>
          <p:cNvSpPr/>
          <p:nvPr/>
        </p:nvSpPr>
        <p:spPr>
          <a:xfrm>
            <a:off x="14276378" y="6393531"/>
            <a:ext cx="4253023" cy="4114800"/>
          </a:xfrm>
          <a:custGeom>
            <a:avLst/>
            <a:gdLst/>
            <a:ahLst/>
            <a:cxnLst/>
            <a:rect l="l" t="t" r="r" b="b"/>
            <a:pathLst>
              <a:path w="4253023" h="4114800">
                <a:moveTo>
                  <a:pt x="0" y="0"/>
                </a:moveTo>
                <a:lnTo>
                  <a:pt x="4253023" y="0"/>
                </a:lnTo>
                <a:lnTo>
                  <a:pt x="4253023" y="4114800"/>
                </a:lnTo>
                <a:lnTo>
                  <a:pt x="0" y="4114800"/>
                </a:lnTo>
                <a:lnTo>
                  <a:pt x="0" y="0"/>
                </a:lnTo>
                <a:close/>
              </a:path>
            </a:pathLst>
          </a:custGeom>
          <a:blipFill>
            <a:blip r:embed="rId12"/>
            <a:stretch>
              <a:fillRect/>
            </a:stretch>
          </a:blipFill>
        </p:spPr>
      </p:sp>
      <p:sp>
        <p:nvSpPr>
          <p:cNvPr id="21" name="TextBox 21"/>
          <p:cNvSpPr txBox="1"/>
          <p:nvPr/>
        </p:nvSpPr>
        <p:spPr>
          <a:xfrm>
            <a:off x="11715356" y="1231460"/>
            <a:ext cx="2748320" cy="795020"/>
          </a:xfrm>
          <a:prstGeom prst="rect">
            <a:avLst/>
          </a:prstGeom>
        </p:spPr>
        <p:txBody>
          <a:bodyPr lIns="0" tIns="0" rIns="0" bIns="0" rtlCol="0" anchor="t">
            <a:spAutoFit/>
          </a:bodyPr>
          <a:lstStyle/>
          <a:p>
            <a:pPr algn="ctr">
              <a:lnSpc>
                <a:spcPts val="6580"/>
              </a:lnSpc>
            </a:pPr>
            <a:r>
              <a:rPr lang="en-US" sz="4700" u="sng">
                <a:solidFill>
                  <a:srgbClr val="000000"/>
                </a:solidFill>
                <a:latin typeface="Canva Sans Italics"/>
              </a:rPr>
              <a:t>Formula:</a:t>
            </a:r>
          </a:p>
        </p:txBody>
      </p:sp>
      <p:sp>
        <p:nvSpPr>
          <p:cNvPr id="22" name="TextBox 22"/>
          <p:cNvSpPr txBox="1"/>
          <p:nvPr/>
        </p:nvSpPr>
        <p:spPr>
          <a:xfrm>
            <a:off x="473101" y="264353"/>
            <a:ext cx="16615163"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2</a:t>
            </a:r>
            <a:r>
              <a:rPr lang="en-US" sz="3699" u="none" strike="noStrike">
                <a:solidFill>
                  <a:srgbClr val="004AAD"/>
                </a:solidFill>
                <a:latin typeface="Champion"/>
              </a:rPr>
              <a:t>)TO TEST THE INDEPENDENCE OF TOSS WINNING AND OUTCOME OF THE MATCH.</a:t>
            </a:r>
          </a:p>
        </p:txBody>
      </p:sp>
      <p:grpSp>
        <p:nvGrpSpPr>
          <p:cNvPr id="23" name="Group 23"/>
          <p:cNvGrpSpPr/>
          <p:nvPr/>
        </p:nvGrpSpPr>
        <p:grpSpPr>
          <a:xfrm>
            <a:off x="473101" y="6806543"/>
            <a:ext cx="9628823" cy="1644388"/>
            <a:chOff x="0" y="0"/>
            <a:chExt cx="12838430" cy="2192518"/>
          </a:xfrm>
        </p:grpSpPr>
        <p:sp>
          <p:nvSpPr>
            <p:cNvPr id="24" name="TextBox 24"/>
            <p:cNvSpPr txBox="1"/>
            <p:nvPr/>
          </p:nvSpPr>
          <p:spPr>
            <a:xfrm>
              <a:off x="0" y="909394"/>
              <a:ext cx="12838430" cy="1283123"/>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Winning a toss and the outcome of a match are independent.</a:t>
              </a:r>
            </a:p>
          </p:txBody>
        </p:sp>
        <p:sp>
          <p:nvSpPr>
            <p:cNvPr id="25" name="TextBox 25"/>
            <p:cNvSpPr txBox="1"/>
            <p:nvPr/>
          </p:nvSpPr>
          <p:spPr>
            <a:xfrm>
              <a:off x="0" y="-57150"/>
              <a:ext cx="3302635" cy="622723"/>
            </a:xfrm>
            <a:prstGeom prst="rect">
              <a:avLst/>
            </a:prstGeom>
          </p:spPr>
          <p:txBody>
            <a:bodyPr lIns="0" tIns="0" rIns="0" bIns="0" rtlCol="0" anchor="t">
              <a:spAutoFit/>
            </a:bodyPr>
            <a:lstStyle/>
            <a:p>
              <a:pPr algn="ctr">
                <a:lnSpc>
                  <a:spcPts val="3919"/>
                </a:lnSpc>
                <a:spcBef>
                  <a:spcPct val="0"/>
                </a:spcBef>
              </a:pPr>
              <a:r>
                <a:rPr lang="en-US" sz="2799" u="sng">
                  <a:solidFill>
                    <a:srgbClr val="000000"/>
                  </a:solidFill>
                  <a:latin typeface="Canva Sans Italics"/>
                </a:rPr>
                <a:t>CONCLUSION:</a:t>
              </a:r>
            </a:p>
          </p:txBody>
        </p:sp>
      </p:gr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0223466" y="6017931"/>
            <a:ext cx="7315200" cy="3840480"/>
          </a:xfrm>
          <a:custGeom>
            <a:avLst/>
            <a:gdLst/>
            <a:ahLst/>
            <a:cxnLst/>
            <a:rect l="l" t="t" r="r" b="b"/>
            <a:pathLst>
              <a:path w="7315200" h="3840480">
                <a:moveTo>
                  <a:pt x="0" y="0"/>
                </a:moveTo>
                <a:lnTo>
                  <a:pt x="7315200" y="0"/>
                </a:lnTo>
                <a:lnTo>
                  <a:pt x="7315200" y="3840480"/>
                </a:lnTo>
                <a:lnTo>
                  <a:pt x="0" y="3840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586276"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TextBox 11"/>
          <p:cNvSpPr txBox="1"/>
          <p:nvPr/>
        </p:nvSpPr>
        <p:spPr>
          <a:xfrm>
            <a:off x="556736" y="569152"/>
            <a:ext cx="8578215" cy="757171"/>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4AAD"/>
                </a:solidFill>
                <a:latin typeface="Champion"/>
              </a:rPr>
              <a:t>3) FITTING OF POISSON DISTRIBUTION</a:t>
            </a:r>
          </a:p>
        </p:txBody>
      </p:sp>
      <p:grpSp>
        <p:nvGrpSpPr>
          <p:cNvPr id="12" name="Group 12"/>
          <p:cNvGrpSpPr/>
          <p:nvPr/>
        </p:nvGrpSpPr>
        <p:grpSpPr>
          <a:xfrm>
            <a:off x="556736" y="1780854"/>
            <a:ext cx="9666730" cy="2707354"/>
            <a:chOff x="0" y="0"/>
            <a:chExt cx="12888973" cy="3609805"/>
          </a:xfrm>
        </p:grpSpPr>
        <p:sp>
          <p:nvSpPr>
            <p:cNvPr id="13" name="Freeform 13"/>
            <p:cNvSpPr/>
            <p:nvPr/>
          </p:nvSpPr>
          <p:spPr>
            <a:xfrm>
              <a:off x="0" y="1298529"/>
              <a:ext cx="12888973" cy="1246578"/>
            </a:xfrm>
            <a:custGeom>
              <a:avLst/>
              <a:gdLst/>
              <a:ahLst/>
              <a:cxnLst/>
              <a:rect l="l" t="t" r="r" b="b"/>
              <a:pathLst>
                <a:path w="12888973" h="1246578">
                  <a:moveTo>
                    <a:pt x="0" y="0"/>
                  </a:moveTo>
                  <a:lnTo>
                    <a:pt x="12888973" y="0"/>
                  </a:lnTo>
                  <a:lnTo>
                    <a:pt x="12888973" y="1246578"/>
                  </a:lnTo>
                  <a:lnTo>
                    <a:pt x="0" y="1246578"/>
                  </a:lnTo>
                  <a:lnTo>
                    <a:pt x="0" y="0"/>
                  </a:lnTo>
                  <a:close/>
                </a:path>
              </a:pathLst>
            </a:custGeom>
            <a:blipFill>
              <a:blip r:embed="rId6"/>
              <a:stretch>
                <a:fillRect t="-17628" r="-2842" b="-1227"/>
              </a:stretch>
            </a:blipFill>
          </p:spPr>
        </p:sp>
        <p:sp>
          <p:nvSpPr>
            <p:cNvPr id="14" name="Freeform 14"/>
            <p:cNvSpPr/>
            <p:nvPr/>
          </p:nvSpPr>
          <p:spPr>
            <a:xfrm>
              <a:off x="185341" y="2545107"/>
              <a:ext cx="2931954" cy="1064698"/>
            </a:xfrm>
            <a:custGeom>
              <a:avLst/>
              <a:gdLst/>
              <a:ahLst/>
              <a:cxnLst/>
              <a:rect l="l" t="t" r="r" b="b"/>
              <a:pathLst>
                <a:path w="2931954" h="1064698">
                  <a:moveTo>
                    <a:pt x="0" y="0"/>
                  </a:moveTo>
                  <a:lnTo>
                    <a:pt x="2931954" y="0"/>
                  </a:lnTo>
                  <a:lnTo>
                    <a:pt x="2931954" y="1064698"/>
                  </a:lnTo>
                  <a:lnTo>
                    <a:pt x="0" y="1064698"/>
                  </a:lnTo>
                  <a:lnTo>
                    <a:pt x="0" y="0"/>
                  </a:lnTo>
                  <a:close/>
                </a:path>
              </a:pathLst>
            </a:custGeom>
            <a:blipFill>
              <a:blip r:embed="rId7"/>
              <a:stretch>
                <a:fillRect t="-31702"/>
              </a:stretch>
            </a:blipFill>
          </p:spPr>
        </p:sp>
        <p:sp>
          <p:nvSpPr>
            <p:cNvPr id="15" name="Freeform 15"/>
            <p:cNvSpPr/>
            <p:nvPr/>
          </p:nvSpPr>
          <p:spPr>
            <a:xfrm>
              <a:off x="0" y="0"/>
              <a:ext cx="12888973" cy="1298529"/>
            </a:xfrm>
            <a:custGeom>
              <a:avLst/>
              <a:gdLst/>
              <a:ahLst/>
              <a:cxnLst/>
              <a:rect l="l" t="t" r="r" b="b"/>
              <a:pathLst>
                <a:path w="12888973" h="1298529">
                  <a:moveTo>
                    <a:pt x="0" y="0"/>
                  </a:moveTo>
                  <a:lnTo>
                    <a:pt x="12888973" y="0"/>
                  </a:lnTo>
                  <a:lnTo>
                    <a:pt x="12888973" y="1298529"/>
                  </a:lnTo>
                  <a:lnTo>
                    <a:pt x="0" y="1298529"/>
                  </a:lnTo>
                  <a:lnTo>
                    <a:pt x="0" y="0"/>
                  </a:lnTo>
                  <a:close/>
                </a:path>
              </a:pathLst>
            </a:custGeom>
            <a:blipFill>
              <a:blip r:embed="rId8"/>
              <a:stretch>
                <a:fillRect t="-15072" b="-4207"/>
              </a:stretch>
            </a:blipFill>
          </p:spPr>
        </p:sp>
      </p:grpSp>
      <p:sp>
        <p:nvSpPr>
          <p:cNvPr id="16" name="TextBox 16"/>
          <p:cNvSpPr txBox="1"/>
          <p:nvPr/>
        </p:nvSpPr>
        <p:spPr>
          <a:xfrm>
            <a:off x="556736" y="6388162"/>
            <a:ext cx="10664670" cy="563880"/>
          </a:xfrm>
          <a:prstGeom prst="rect">
            <a:avLst/>
          </a:prstGeom>
        </p:spPr>
        <p:txBody>
          <a:bodyPr lIns="0" tIns="0" rIns="0" bIns="0" rtlCol="0" anchor="t">
            <a:spAutoFit/>
          </a:bodyPr>
          <a:lstStyle/>
          <a:p>
            <a:pPr>
              <a:lnSpc>
                <a:spcPts val="4619"/>
              </a:lnSpc>
              <a:spcBef>
                <a:spcPct val="0"/>
              </a:spcBef>
            </a:pPr>
            <a:endParaRPr/>
          </a:p>
        </p:txBody>
      </p:sp>
      <p:sp>
        <p:nvSpPr>
          <p:cNvPr id="17" name="TextBox 17"/>
          <p:cNvSpPr txBox="1"/>
          <p:nvPr/>
        </p:nvSpPr>
        <p:spPr>
          <a:xfrm>
            <a:off x="556736" y="4518348"/>
            <a:ext cx="3349470"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mc:AlternateContent xmlns:mc="http://schemas.openxmlformats.org/markup-compatibility/2006" xmlns:a14="http://schemas.microsoft.com/office/drawing/2010/main">
        <mc:Choice Requires="a14">
          <p:sp>
            <p:nvSpPr>
              <p:cNvPr id="18" name="TextBox 18"/>
              <p:cNvSpPr txBox="1"/>
              <p:nvPr/>
            </p:nvSpPr>
            <p:spPr>
              <a:xfrm>
                <a:off x="556736" y="5310662"/>
                <a:ext cx="3349470" cy="1843838"/>
              </a:xfrm>
              <a:prstGeom prst="rect">
                <a:avLst/>
              </a:prstGeom>
            </p:spPr>
            <p:txBody>
              <a:bodyPr wrap="square" lIns="0" tIns="0" rIns="0" bIns="0" rtlCol="0" anchor="t">
                <a:spAutoFit/>
              </a:bodyPr>
              <a:lstStyle/>
              <a:p>
                <a:pPr marL="0" lvl="0" indent="0" algn="l">
                  <a:lnSpc>
                    <a:spcPts val="4899"/>
                  </a:lnSpc>
                  <a:spcBef>
                    <a:spcPct val="0"/>
                  </a:spcBef>
                </a:pPr>
                <a:r>
                  <a:rPr lang="en-US" sz="3499" u="none" strike="noStrike" dirty="0">
                    <a:solidFill>
                      <a:srgbClr val="000000"/>
                    </a:solidFill>
                    <a:latin typeface="Canva Sans Italics"/>
                  </a:rPr>
                  <a:t>1)</a:t>
                </a:r>
                <a:r>
                  <a:rPr lang="en-IN" sz="3499" dirty="0">
                    <a:solidFill>
                      <a:srgbClr val="000000"/>
                    </a:solidFill>
                  </a:rPr>
                  <a:t> </a:t>
                </a:r>
                <a14:m>
                  <m:oMath xmlns:m="http://schemas.openxmlformats.org/officeDocument/2006/math">
                    <m:r>
                      <a:rPr lang="en-IN" sz="3499">
                        <a:solidFill>
                          <a:srgbClr val="000000"/>
                        </a:solidFill>
                        <a:latin typeface="Cambria Math" panose="02040503050406030204" pitchFamily="18" charset="0"/>
                      </a:rPr>
                      <m:t>𝑁</m:t>
                    </m:r>
                    <m:r>
                      <a:rPr lang="en-IN" sz="3499">
                        <a:solidFill>
                          <a:srgbClr val="000000"/>
                        </a:solidFill>
                        <a:latin typeface="Cambria Math" panose="02040503050406030204" pitchFamily="18" charset="0"/>
                      </a:rPr>
                      <m:t>≥50</m:t>
                    </m:r>
                  </m:oMath>
                </a14:m>
                <a:endParaRPr lang="en-US" sz="3499" dirty="0">
                  <a:solidFill>
                    <a:srgbClr val="000000"/>
                  </a:solidFill>
                  <a:latin typeface="Canva Sans Italics"/>
                </a:endParaRPr>
              </a:p>
              <a:p>
                <a:pPr marL="0" lvl="0" indent="0" algn="l">
                  <a:lnSpc>
                    <a:spcPts val="4899"/>
                  </a:lnSpc>
                  <a:spcBef>
                    <a:spcPct val="0"/>
                  </a:spcBef>
                </a:pPr>
                <a:r>
                  <a:rPr lang="en-US" sz="3499" u="none" strike="noStrike" dirty="0">
                    <a:solidFill>
                      <a:srgbClr val="000000"/>
                    </a:solidFill>
                    <a:latin typeface="Canva Sans Italics"/>
                  </a:rPr>
                  <a:t>2)</a:t>
                </a:r>
                <a:r>
                  <a:rPr lang="en-US" sz="3499" u="none" strike="noStrike" dirty="0" err="1">
                    <a:solidFill>
                      <a:srgbClr val="000000"/>
                    </a:solidFill>
                    <a:latin typeface="Canva Sans Italics"/>
                  </a:rPr>
                  <a:t>ΣΟἱ</a:t>
                </a:r>
                <a:r>
                  <a:rPr lang="en-US" sz="3499" u="none" strike="noStrike" dirty="0">
                    <a:solidFill>
                      <a:srgbClr val="000000"/>
                    </a:solidFill>
                    <a:latin typeface="Canva Sans Italics"/>
                  </a:rPr>
                  <a:t> = </a:t>
                </a:r>
                <a:r>
                  <a:rPr lang="en-US" sz="3499" u="none" strike="noStrike" dirty="0" err="1">
                    <a:solidFill>
                      <a:srgbClr val="000000"/>
                    </a:solidFill>
                    <a:latin typeface="Canva Sans Italics"/>
                  </a:rPr>
                  <a:t>ΣΕi</a:t>
                </a:r>
                <a:r>
                  <a:rPr lang="en-US" sz="3499" u="none" strike="noStrike" dirty="0">
                    <a:solidFill>
                      <a:srgbClr val="000000"/>
                    </a:solidFill>
                    <a:latin typeface="Canva Sans Italics"/>
                  </a:rPr>
                  <a:t> =N</a:t>
                </a:r>
              </a:p>
              <a:p>
                <a:pPr marL="0" lvl="0" indent="0" algn="l">
                  <a:lnSpc>
                    <a:spcPts val="4899"/>
                  </a:lnSpc>
                  <a:spcBef>
                    <a:spcPct val="0"/>
                  </a:spcBef>
                </a:pPr>
                <a:r>
                  <a:rPr lang="en-US" sz="3499" u="none" strike="noStrike" dirty="0">
                    <a:solidFill>
                      <a:srgbClr val="000000"/>
                    </a:solidFill>
                    <a:latin typeface="Canva Sans Italics"/>
                  </a:rPr>
                  <a:t>3)</a:t>
                </a:r>
                <a14:m>
                  <m:oMath xmlns:m="http://schemas.openxmlformats.org/officeDocument/2006/math">
                    <m:r>
                      <a:rPr lang="en-IN" sz="3499">
                        <a:solidFill>
                          <a:srgbClr val="000000"/>
                        </a:solidFill>
                        <a:latin typeface="Cambria Math" panose="02040503050406030204" pitchFamily="18" charset="0"/>
                      </a:rPr>
                      <m:t>𝐸𝑎𝑐h</m:t>
                    </m:r>
                    <m:r>
                      <a:rPr lang="en-IN" sz="3499">
                        <a:solidFill>
                          <a:srgbClr val="000000"/>
                        </a:solidFill>
                        <a:latin typeface="Cambria Math" panose="02040503050406030204" pitchFamily="18" charset="0"/>
                      </a:rPr>
                      <m:t> </m:t>
                    </m:r>
                    <m:r>
                      <a:rPr lang="en-IN" sz="3499">
                        <a:solidFill>
                          <a:srgbClr val="000000"/>
                        </a:solidFill>
                        <a:latin typeface="Cambria Math" panose="02040503050406030204" pitchFamily="18" charset="0"/>
                      </a:rPr>
                      <m:t>𝐸𝑖</m:t>
                    </m:r>
                    <m:r>
                      <a:rPr lang="en-IN" sz="3499">
                        <a:solidFill>
                          <a:srgbClr val="000000"/>
                        </a:solidFill>
                        <a:latin typeface="Cambria Math" panose="02040503050406030204" pitchFamily="18" charset="0"/>
                      </a:rPr>
                      <m:t>≥5</m:t>
                    </m:r>
                  </m:oMath>
                </a14:m>
                <a:endParaRPr lang="en-US" sz="3499" dirty="0">
                  <a:solidFill>
                    <a:srgbClr val="000000"/>
                  </a:solidFill>
                  <a:latin typeface="Canva Sans Italics"/>
                </a:endParaRPr>
              </a:p>
            </p:txBody>
          </p:sp>
        </mc:Choice>
        <mc:Fallback xmlns="">
          <p:sp>
            <p:nvSpPr>
              <p:cNvPr id="18" name="TextBox 18"/>
              <p:cNvSpPr txBox="1">
                <a:spLocks noRot="1" noChangeAspect="1" noMove="1" noResize="1" noEditPoints="1" noAdjustHandles="1" noChangeArrowheads="1" noChangeShapeType="1" noTextEdit="1"/>
              </p:cNvSpPr>
              <p:nvPr/>
            </p:nvSpPr>
            <p:spPr>
              <a:xfrm>
                <a:off x="556736" y="5310662"/>
                <a:ext cx="3349470" cy="1843838"/>
              </a:xfrm>
              <a:prstGeom prst="rect">
                <a:avLst/>
              </a:prstGeom>
              <a:blipFill>
                <a:blip r:embed="rId9"/>
                <a:stretch>
                  <a:fillRect l="-8000" t="-4620" b="-13861"/>
                </a:stretch>
              </a:blipFill>
            </p:spPr>
            <p:txBody>
              <a:bodyPr/>
              <a:lstStyle/>
              <a:p>
                <a:r>
                  <a:rPr lang="en-IN">
                    <a:noFill/>
                  </a:rPr>
                  <a:t> </a:t>
                </a:r>
              </a:p>
            </p:txBody>
          </p:sp>
        </mc:Fallback>
      </mc:AlternateContent>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6276"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Freeform 10"/>
          <p:cNvSpPr/>
          <p:nvPr/>
        </p:nvSpPr>
        <p:spPr>
          <a:xfrm>
            <a:off x="10223466" y="6017931"/>
            <a:ext cx="7315200" cy="3840480"/>
          </a:xfrm>
          <a:custGeom>
            <a:avLst/>
            <a:gdLst/>
            <a:ahLst/>
            <a:cxnLst/>
            <a:rect l="l" t="t" r="r" b="b"/>
            <a:pathLst>
              <a:path w="7315200" h="3840480">
                <a:moveTo>
                  <a:pt x="0" y="0"/>
                </a:moveTo>
                <a:lnTo>
                  <a:pt x="7315200" y="0"/>
                </a:lnTo>
                <a:lnTo>
                  <a:pt x="7315200" y="3840480"/>
                </a:lnTo>
                <a:lnTo>
                  <a:pt x="0" y="3840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556736" y="4488208"/>
            <a:ext cx="5408450" cy="945685"/>
          </a:xfrm>
          <a:custGeom>
            <a:avLst/>
            <a:gdLst/>
            <a:ahLst/>
            <a:cxnLst/>
            <a:rect l="l" t="t" r="r" b="b"/>
            <a:pathLst>
              <a:path w="5408450" h="945685">
                <a:moveTo>
                  <a:pt x="0" y="0"/>
                </a:moveTo>
                <a:lnTo>
                  <a:pt x="5408451" y="0"/>
                </a:lnTo>
                <a:lnTo>
                  <a:pt x="5408451" y="945685"/>
                </a:lnTo>
                <a:lnTo>
                  <a:pt x="0" y="945685"/>
                </a:lnTo>
                <a:lnTo>
                  <a:pt x="0" y="0"/>
                </a:lnTo>
                <a:close/>
              </a:path>
            </a:pathLst>
          </a:custGeom>
          <a:blipFill>
            <a:blip r:embed="rId6"/>
            <a:stretch>
              <a:fillRect t="-19460" r="-10312" b="-32914"/>
            </a:stretch>
          </a:blipFill>
        </p:spPr>
      </p:sp>
      <p:sp>
        <p:nvSpPr>
          <p:cNvPr id="12" name="TextBox 12"/>
          <p:cNvSpPr txBox="1"/>
          <p:nvPr/>
        </p:nvSpPr>
        <p:spPr>
          <a:xfrm>
            <a:off x="695742" y="5693783"/>
            <a:ext cx="2476976" cy="481330"/>
          </a:xfrm>
          <a:prstGeom prst="rect">
            <a:avLst/>
          </a:prstGeom>
        </p:spPr>
        <p:txBody>
          <a:bodyPr lIns="0" tIns="0" rIns="0" bIns="0" rtlCol="0" anchor="t">
            <a:spAutoFit/>
          </a:bodyPr>
          <a:lstStyle/>
          <a:p>
            <a:pPr algn="ctr">
              <a:lnSpc>
                <a:spcPts val="3919"/>
              </a:lnSpc>
              <a:spcBef>
                <a:spcPct val="0"/>
              </a:spcBef>
            </a:pPr>
            <a:r>
              <a:rPr lang="en-US" sz="2799" u="sng">
                <a:solidFill>
                  <a:srgbClr val="000000"/>
                </a:solidFill>
                <a:latin typeface="Canva Sans Italics"/>
              </a:rPr>
              <a:t>CONCLUSION:</a:t>
            </a:r>
          </a:p>
        </p:txBody>
      </p:sp>
      <p:sp>
        <p:nvSpPr>
          <p:cNvPr id="13" name="TextBox 13"/>
          <p:cNvSpPr txBox="1"/>
          <p:nvPr/>
        </p:nvSpPr>
        <p:spPr>
          <a:xfrm>
            <a:off x="556736" y="6388162"/>
            <a:ext cx="10664670" cy="1725930"/>
          </a:xfrm>
          <a:prstGeom prst="rect">
            <a:avLst/>
          </a:prstGeom>
        </p:spPr>
        <p:txBody>
          <a:bodyPr lIns="0" tIns="0" rIns="0" bIns="0" rtlCol="0" anchor="t">
            <a:spAutoFit/>
          </a:bodyPr>
          <a:lstStyle/>
          <a:p>
            <a:pPr>
              <a:lnSpc>
                <a:spcPts val="4619"/>
              </a:lnSpc>
              <a:spcBef>
                <a:spcPct val="0"/>
              </a:spcBef>
            </a:pPr>
            <a:r>
              <a:rPr lang="en-US" sz="3299">
                <a:solidFill>
                  <a:srgbClr val="000000"/>
                </a:solidFill>
                <a:latin typeface="Canva Sans Italics"/>
              </a:rPr>
              <a:t>Since P-value is greater than 0.05 therefore we accept null hypothesis Poisson Distribution is a good fit</a:t>
            </a:r>
          </a:p>
        </p:txBody>
      </p:sp>
      <p:sp>
        <p:nvSpPr>
          <p:cNvPr id="14" name="TextBox 14"/>
          <p:cNvSpPr txBox="1"/>
          <p:nvPr/>
        </p:nvSpPr>
        <p:spPr>
          <a:xfrm>
            <a:off x="556736" y="569152"/>
            <a:ext cx="8578215" cy="757171"/>
          </a:xfrm>
          <a:prstGeom prst="rect">
            <a:avLst/>
          </a:prstGeom>
        </p:spPr>
        <p:txBody>
          <a:bodyPr lIns="0" tIns="0" rIns="0" bIns="0" rtlCol="0" anchor="t">
            <a:spAutoFit/>
          </a:bodyPr>
          <a:lstStyle/>
          <a:p>
            <a:pPr marL="0" lvl="0" indent="0" algn="l">
              <a:lnSpc>
                <a:spcPts val="5516"/>
              </a:lnSpc>
              <a:spcBef>
                <a:spcPct val="0"/>
              </a:spcBef>
            </a:pPr>
            <a:r>
              <a:rPr lang="en-US" sz="3940">
                <a:solidFill>
                  <a:srgbClr val="004AAD"/>
                </a:solidFill>
                <a:latin typeface="Champion"/>
              </a:rPr>
              <a:t>3) FITTING OF POISSON DISTRIBUTION</a:t>
            </a:r>
          </a:p>
        </p:txBody>
      </p:sp>
      <p:grpSp>
        <p:nvGrpSpPr>
          <p:cNvPr id="15" name="Group 15"/>
          <p:cNvGrpSpPr/>
          <p:nvPr/>
        </p:nvGrpSpPr>
        <p:grpSpPr>
          <a:xfrm>
            <a:off x="556736" y="1780854"/>
            <a:ext cx="9666730" cy="2707354"/>
            <a:chOff x="0" y="0"/>
            <a:chExt cx="12888973" cy="3609805"/>
          </a:xfrm>
        </p:grpSpPr>
        <p:sp>
          <p:nvSpPr>
            <p:cNvPr id="16" name="Freeform 16"/>
            <p:cNvSpPr/>
            <p:nvPr/>
          </p:nvSpPr>
          <p:spPr>
            <a:xfrm>
              <a:off x="0" y="1298529"/>
              <a:ext cx="12888973" cy="1246578"/>
            </a:xfrm>
            <a:custGeom>
              <a:avLst/>
              <a:gdLst/>
              <a:ahLst/>
              <a:cxnLst/>
              <a:rect l="l" t="t" r="r" b="b"/>
              <a:pathLst>
                <a:path w="12888973" h="1246578">
                  <a:moveTo>
                    <a:pt x="0" y="0"/>
                  </a:moveTo>
                  <a:lnTo>
                    <a:pt x="12888973" y="0"/>
                  </a:lnTo>
                  <a:lnTo>
                    <a:pt x="12888973" y="1246578"/>
                  </a:lnTo>
                  <a:lnTo>
                    <a:pt x="0" y="1246578"/>
                  </a:lnTo>
                  <a:lnTo>
                    <a:pt x="0" y="0"/>
                  </a:lnTo>
                  <a:close/>
                </a:path>
              </a:pathLst>
            </a:custGeom>
            <a:blipFill>
              <a:blip r:embed="rId7"/>
              <a:stretch>
                <a:fillRect t="-17628" r="-2842" b="-1227"/>
              </a:stretch>
            </a:blipFill>
          </p:spPr>
        </p:sp>
        <p:sp>
          <p:nvSpPr>
            <p:cNvPr id="17" name="Freeform 17"/>
            <p:cNvSpPr/>
            <p:nvPr/>
          </p:nvSpPr>
          <p:spPr>
            <a:xfrm>
              <a:off x="185341" y="2545107"/>
              <a:ext cx="2931954" cy="1064698"/>
            </a:xfrm>
            <a:custGeom>
              <a:avLst/>
              <a:gdLst/>
              <a:ahLst/>
              <a:cxnLst/>
              <a:rect l="l" t="t" r="r" b="b"/>
              <a:pathLst>
                <a:path w="2931954" h="1064698">
                  <a:moveTo>
                    <a:pt x="0" y="0"/>
                  </a:moveTo>
                  <a:lnTo>
                    <a:pt x="2931954" y="0"/>
                  </a:lnTo>
                  <a:lnTo>
                    <a:pt x="2931954" y="1064698"/>
                  </a:lnTo>
                  <a:lnTo>
                    <a:pt x="0" y="1064698"/>
                  </a:lnTo>
                  <a:lnTo>
                    <a:pt x="0" y="0"/>
                  </a:lnTo>
                  <a:close/>
                </a:path>
              </a:pathLst>
            </a:custGeom>
            <a:blipFill>
              <a:blip r:embed="rId8"/>
              <a:stretch>
                <a:fillRect t="-31702"/>
              </a:stretch>
            </a:blipFill>
          </p:spPr>
        </p:sp>
        <p:sp>
          <p:nvSpPr>
            <p:cNvPr id="18" name="Freeform 18"/>
            <p:cNvSpPr/>
            <p:nvPr/>
          </p:nvSpPr>
          <p:spPr>
            <a:xfrm>
              <a:off x="0" y="0"/>
              <a:ext cx="12888973" cy="1298529"/>
            </a:xfrm>
            <a:custGeom>
              <a:avLst/>
              <a:gdLst/>
              <a:ahLst/>
              <a:cxnLst/>
              <a:rect l="l" t="t" r="r" b="b"/>
              <a:pathLst>
                <a:path w="12888973" h="1298529">
                  <a:moveTo>
                    <a:pt x="0" y="0"/>
                  </a:moveTo>
                  <a:lnTo>
                    <a:pt x="12888973" y="0"/>
                  </a:lnTo>
                  <a:lnTo>
                    <a:pt x="12888973" y="1298529"/>
                  </a:lnTo>
                  <a:lnTo>
                    <a:pt x="0" y="1298529"/>
                  </a:lnTo>
                  <a:lnTo>
                    <a:pt x="0" y="0"/>
                  </a:lnTo>
                  <a:close/>
                </a:path>
              </a:pathLst>
            </a:custGeom>
            <a:blipFill>
              <a:blip r:embed="rId9"/>
              <a:stretch>
                <a:fillRect t="-15072" b="-4207"/>
              </a:stretch>
            </a:blipFill>
          </p:spPr>
        </p:sp>
      </p:gr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6276"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Freeform 10"/>
          <p:cNvSpPr/>
          <p:nvPr/>
        </p:nvSpPr>
        <p:spPr>
          <a:xfrm>
            <a:off x="1038225" y="2004319"/>
            <a:ext cx="16230600" cy="6278362"/>
          </a:xfrm>
          <a:custGeom>
            <a:avLst/>
            <a:gdLst/>
            <a:ahLst/>
            <a:cxnLst/>
            <a:rect l="l" t="t" r="r" b="b"/>
            <a:pathLst>
              <a:path w="16230600" h="6278362">
                <a:moveTo>
                  <a:pt x="0" y="0"/>
                </a:moveTo>
                <a:lnTo>
                  <a:pt x="16230600" y="0"/>
                </a:lnTo>
                <a:lnTo>
                  <a:pt x="16230600" y="6278362"/>
                </a:lnTo>
                <a:lnTo>
                  <a:pt x="0" y="6278362"/>
                </a:lnTo>
                <a:lnTo>
                  <a:pt x="0" y="0"/>
                </a:lnTo>
                <a:close/>
              </a:path>
            </a:pathLst>
          </a:custGeom>
          <a:blipFill>
            <a:blip r:embed="rId4"/>
            <a:stretch>
              <a:fillRect/>
            </a:stretch>
          </a:blipFill>
        </p:spPr>
      </p:sp>
      <p:sp>
        <p:nvSpPr>
          <p:cNvPr id="11" name="TextBox 11"/>
          <p:cNvSpPr txBox="1"/>
          <p:nvPr/>
        </p:nvSpPr>
        <p:spPr>
          <a:xfrm>
            <a:off x="1028700" y="428779"/>
            <a:ext cx="16764874" cy="999816"/>
          </a:xfrm>
          <a:prstGeom prst="rect">
            <a:avLst/>
          </a:prstGeom>
        </p:spPr>
        <p:txBody>
          <a:bodyPr lIns="0" tIns="0" rIns="0" bIns="0" rtlCol="0" anchor="t">
            <a:spAutoFit/>
          </a:bodyPr>
          <a:lstStyle/>
          <a:p>
            <a:pPr marL="0" lvl="0" indent="0">
              <a:lnSpc>
                <a:spcPts val="7367"/>
              </a:lnSpc>
              <a:spcBef>
                <a:spcPct val="0"/>
              </a:spcBef>
            </a:pPr>
            <a:r>
              <a:rPr lang="en-US" sz="5262">
                <a:solidFill>
                  <a:srgbClr val="004AAD"/>
                </a:solidFill>
                <a:latin typeface="Champion"/>
              </a:rPr>
              <a:t>CODE</a:t>
            </a:r>
          </a:p>
        </p:txBody>
      </p:sp>
      <p:sp>
        <p:nvSpPr>
          <p:cNvPr id="12" name="Freeform 12"/>
          <p:cNvSpPr/>
          <p:nvPr/>
        </p:nvSpPr>
        <p:spPr>
          <a:xfrm flipH="1">
            <a:off x="13608780" y="628804"/>
            <a:ext cx="4184795" cy="7448664"/>
          </a:xfrm>
          <a:custGeom>
            <a:avLst/>
            <a:gdLst/>
            <a:ahLst/>
            <a:cxnLst/>
            <a:rect l="l" t="t" r="r" b="b"/>
            <a:pathLst>
              <a:path w="4184795" h="7448664">
                <a:moveTo>
                  <a:pt x="4184794" y="0"/>
                </a:moveTo>
                <a:lnTo>
                  <a:pt x="0" y="0"/>
                </a:lnTo>
                <a:lnTo>
                  <a:pt x="0" y="7448664"/>
                </a:lnTo>
                <a:lnTo>
                  <a:pt x="4184794" y="7448664"/>
                </a:lnTo>
                <a:lnTo>
                  <a:pt x="418479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3955838" y="5671000"/>
            <a:ext cx="2977320" cy="4616000"/>
          </a:xfrm>
          <a:custGeom>
            <a:avLst/>
            <a:gdLst/>
            <a:ahLst/>
            <a:cxnLst/>
            <a:rect l="l" t="t" r="r" b="b"/>
            <a:pathLst>
              <a:path w="2977320" h="4616000">
                <a:moveTo>
                  <a:pt x="2977320" y="0"/>
                </a:moveTo>
                <a:lnTo>
                  <a:pt x="0" y="0"/>
                </a:lnTo>
                <a:lnTo>
                  <a:pt x="0" y="4616000"/>
                </a:lnTo>
                <a:lnTo>
                  <a:pt x="2977320" y="4616000"/>
                </a:lnTo>
                <a:lnTo>
                  <a:pt x="297732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86276"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1028700" y="2106864"/>
            <a:ext cx="15516048" cy="5441335"/>
          </a:xfrm>
          <a:custGeom>
            <a:avLst/>
            <a:gdLst/>
            <a:ahLst/>
            <a:cxnLst/>
            <a:rect l="l" t="t" r="r" b="b"/>
            <a:pathLst>
              <a:path w="15516048" h="5441335">
                <a:moveTo>
                  <a:pt x="0" y="0"/>
                </a:moveTo>
                <a:lnTo>
                  <a:pt x="15516048" y="0"/>
                </a:lnTo>
                <a:lnTo>
                  <a:pt x="15516048" y="5441335"/>
                </a:lnTo>
                <a:lnTo>
                  <a:pt x="0" y="5441335"/>
                </a:lnTo>
                <a:lnTo>
                  <a:pt x="0" y="0"/>
                </a:lnTo>
                <a:close/>
              </a:path>
            </a:pathLst>
          </a:custGeom>
          <a:blipFill>
            <a:blip r:embed="rId6"/>
            <a:stretch>
              <a:fillRect/>
            </a:stretch>
          </a:blipFill>
        </p:spPr>
      </p:sp>
      <p:sp>
        <p:nvSpPr>
          <p:cNvPr id="12" name="TextBox 12"/>
          <p:cNvSpPr txBox="1"/>
          <p:nvPr/>
        </p:nvSpPr>
        <p:spPr>
          <a:xfrm>
            <a:off x="1028700" y="428779"/>
            <a:ext cx="16764874" cy="999816"/>
          </a:xfrm>
          <a:prstGeom prst="rect">
            <a:avLst/>
          </a:prstGeom>
        </p:spPr>
        <p:txBody>
          <a:bodyPr lIns="0" tIns="0" rIns="0" bIns="0" rtlCol="0" anchor="t">
            <a:spAutoFit/>
          </a:bodyPr>
          <a:lstStyle/>
          <a:p>
            <a:pPr marL="0" lvl="0" indent="0">
              <a:lnSpc>
                <a:spcPts val="7367"/>
              </a:lnSpc>
              <a:spcBef>
                <a:spcPct val="0"/>
              </a:spcBef>
            </a:pPr>
            <a:r>
              <a:rPr lang="en-US" sz="5262">
                <a:solidFill>
                  <a:srgbClr val="004AAD"/>
                </a:solidFill>
                <a:latin typeface="Champion"/>
              </a:rPr>
              <a:t>OUTPUT</a:t>
            </a:r>
          </a:p>
        </p:txBody>
      </p:sp>
    </p:spTree>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73657" y="3370891"/>
            <a:ext cx="4625148" cy="6916109"/>
          </a:xfrm>
          <a:custGeom>
            <a:avLst/>
            <a:gdLst/>
            <a:ahLst/>
            <a:cxnLst/>
            <a:rect l="l" t="t" r="r" b="b"/>
            <a:pathLst>
              <a:path w="4625148" h="6916109">
                <a:moveTo>
                  <a:pt x="0" y="0"/>
                </a:moveTo>
                <a:lnTo>
                  <a:pt x="4625148" y="0"/>
                </a:lnTo>
                <a:lnTo>
                  <a:pt x="4625148" y="6916109"/>
                </a:lnTo>
                <a:lnTo>
                  <a:pt x="0" y="69161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86276"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1028700" y="1089251"/>
            <a:ext cx="10482577" cy="8225565"/>
            <a:chOff x="0" y="0"/>
            <a:chExt cx="13976769" cy="10967420"/>
          </a:xfrm>
        </p:grpSpPr>
        <p:sp>
          <p:nvSpPr>
            <p:cNvPr id="12" name="Freeform 12"/>
            <p:cNvSpPr/>
            <p:nvPr/>
          </p:nvSpPr>
          <p:spPr>
            <a:xfrm>
              <a:off x="282787" y="0"/>
              <a:ext cx="13693982" cy="10892066"/>
            </a:xfrm>
            <a:custGeom>
              <a:avLst/>
              <a:gdLst/>
              <a:ahLst/>
              <a:cxnLst/>
              <a:rect l="l" t="t" r="r" b="b"/>
              <a:pathLst>
                <a:path w="13693982" h="10892066">
                  <a:moveTo>
                    <a:pt x="0" y="0"/>
                  </a:moveTo>
                  <a:lnTo>
                    <a:pt x="13693982" y="0"/>
                  </a:lnTo>
                  <a:lnTo>
                    <a:pt x="13693982" y="10892066"/>
                  </a:lnTo>
                  <a:lnTo>
                    <a:pt x="0" y="10892066"/>
                  </a:lnTo>
                  <a:lnTo>
                    <a:pt x="0" y="0"/>
                  </a:lnTo>
                  <a:close/>
                </a:path>
              </a:pathLst>
            </a:custGeom>
            <a:blipFill>
              <a:blip r:embed="rId6"/>
              <a:stretch>
                <a:fillRect l="-5442" b="-9578"/>
              </a:stretch>
            </a:blipFill>
          </p:spPr>
        </p:sp>
        <p:sp>
          <p:nvSpPr>
            <p:cNvPr id="13" name="TextBox 13"/>
            <p:cNvSpPr txBox="1"/>
            <p:nvPr/>
          </p:nvSpPr>
          <p:spPr>
            <a:xfrm>
              <a:off x="4454213" y="10250292"/>
              <a:ext cx="5351130" cy="717127"/>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Roboto"/>
                </a:rPr>
                <a:t>Observed Frequency     </a:t>
              </a:r>
            </a:p>
          </p:txBody>
        </p:sp>
        <p:sp>
          <p:nvSpPr>
            <p:cNvPr id="14" name="TextBox 14"/>
            <p:cNvSpPr txBox="1"/>
            <p:nvPr/>
          </p:nvSpPr>
          <p:spPr>
            <a:xfrm rot="-5400000">
              <a:off x="-2393202" y="5651518"/>
              <a:ext cx="5351130" cy="717127"/>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Roboto"/>
                </a:rPr>
                <a:t>Expected frequency</a:t>
              </a:r>
            </a:p>
          </p:txBody>
        </p:sp>
      </p:grpSp>
      <p:sp>
        <p:nvSpPr>
          <p:cNvPr id="15" name="TextBox 15"/>
          <p:cNvSpPr txBox="1"/>
          <p:nvPr/>
        </p:nvSpPr>
        <p:spPr>
          <a:xfrm>
            <a:off x="494426" y="279006"/>
            <a:ext cx="16764874" cy="1933266"/>
          </a:xfrm>
          <a:prstGeom prst="rect">
            <a:avLst/>
          </a:prstGeom>
        </p:spPr>
        <p:txBody>
          <a:bodyPr lIns="0" tIns="0" rIns="0" bIns="0" rtlCol="0" anchor="t">
            <a:spAutoFit/>
          </a:bodyPr>
          <a:lstStyle/>
          <a:p>
            <a:pPr marL="0" lvl="0" indent="0">
              <a:lnSpc>
                <a:spcPts val="7367"/>
              </a:lnSpc>
              <a:spcBef>
                <a:spcPct val="0"/>
              </a:spcBef>
            </a:pPr>
            <a:r>
              <a:rPr lang="en-US" sz="5262">
                <a:solidFill>
                  <a:srgbClr val="004AAD"/>
                </a:solidFill>
                <a:latin typeface="Champion"/>
              </a:rPr>
              <a:t>Q-Q PLOT OF OBSERVED AND EXPECTED FREQUENCY OF CATCHES TAKEN</a:t>
            </a:r>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3101" y="1659295"/>
            <a:ext cx="10644783" cy="787530"/>
          </a:xfrm>
          <a:custGeom>
            <a:avLst/>
            <a:gdLst/>
            <a:ahLst/>
            <a:cxnLst/>
            <a:rect l="l" t="t" r="r" b="b"/>
            <a:pathLst>
              <a:path w="10644783" h="787530">
                <a:moveTo>
                  <a:pt x="0" y="0"/>
                </a:moveTo>
                <a:lnTo>
                  <a:pt x="10644782" y="0"/>
                </a:lnTo>
                <a:lnTo>
                  <a:pt x="10644782" y="787531"/>
                </a:lnTo>
                <a:lnTo>
                  <a:pt x="0" y="787531"/>
                </a:lnTo>
                <a:lnTo>
                  <a:pt x="0" y="0"/>
                </a:lnTo>
                <a:close/>
              </a:path>
            </a:pathLst>
          </a:custGeom>
          <a:blipFill>
            <a:blip r:embed="rId2"/>
            <a:stretch>
              <a:fillRect/>
            </a:stretch>
          </a:blipFill>
        </p:spPr>
      </p:sp>
      <p:sp>
        <p:nvSpPr>
          <p:cNvPr id="3" name="Freeform 3"/>
          <p:cNvSpPr/>
          <p:nvPr/>
        </p:nvSpPr>
        <p:spPr>
          <a:xfrm>
            <a:off x="11031478" y="2073917"/>
            <a:ext cx="7256522" cy="8213083"/>
          </a:xfrm>
          <a:custGeom>
            <a:avLst/>
            <a:gdLst/>
            <a:ahLst/>
            <a:cxnLst/>
            <a:rect l="l" t="t" r="r" b="b"/>
            <a:pathLst>
              <a:path w="7256522" h="8213083">
                <a:moveTo>
                  <a:pt x="0" y="0"/>
                </a:moveTo>
                <a:lnTo>
                  <a:pt x="7256522" y="0"/>
                </a:lnTo>
                <a:lnTo>
                  <a:pt x="7256522" y="8213083"/>
                </a:lnTo>
                <a:lnTo>
                  <a:pt x="0" y="8213083"/>
                </a:lnTo>
                <a:lnTo>
                  <a:pt x="0" y="0"/>
                </a:lnTo>
                <a:close/>
              </a:path>
            </a:pathLst>
          </a:custGeom>
          <a:blipFill>
            <a:blip r:embed="rId3"/>
            <a:stretch>
              <a:fillRect l="-40189" r="-29500"/>
            </a:stretch>
          </a:blipFill>
        </p:spPr>
      </p:sp>
      <p:grpSp>
        <p:nvGrpSpPr>
          <p:cNvPr id="4" name="Group 4"/>
          <p:cNvGrpSpPr/>
          <p:nvPr/>
        </p:nvGrpSpPr>
        <p:grpSpPr>
          <a:xfrm>
            <a:off x="-576751" y="9170656"/>
            <a:ext cx="18883801" cy="1116344"/>
            <a:chOff x="0" y="0"/>
            <a:chExt cx="25178402" cy="1488459"/>
          </a:xfrm>
        </p:grpSpPr>
        <p:sp>
          <p:nvSpPr>
            <p:cNvPr id="5" name="Freeform 5"/>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2" name="Freeform 12"/>
          <p:cNvSpPr/>
          <p:nvPr/>
        </p:nvSpPr>
        <p:spPr>
          <a:xfrm>
            <a:off x="473101" y="1659295"/>
            <a:ext cx="11326327" cy="981241"/>
          </a:xfrm>
          <a:custGeom>
            <a:avLst/>
            <a:gdLst/>
            <a:ahLst/>
            <a:cxnLst/>
            <a:rect l="l" t="t" r="r" b="b"/>
            <a:pathLst>
              <a:path w="11326327" h="981241">
                <a:moveTo>
                  <a:pt x="0" y="0"/>
                </a:moveTo>
                <a:lnTo>
                  <a:pt x="11326327" y="0"/>
                </a:lnTo>
                <a:lnTo>
                  <a:pt x="11326327" y="981242"/>
                </a:lnTo>
                <a:lnTo>
                  <a:pt x="0" y="981242"/>
                </a:lnTo>
                <a:lnTo>
                  <a:pt x="0" y="0"/>
                </a:lnTo>
                <a:close/>
              </a:path>
            </a:pathLst>
          </a:custGeom>
          <a:blipFill>
            <a:blip r:embed="rId6"/>
            <a:stretch>
              <a:fillRect/>
            </a:stretch>
          </a:blipFill>
        </p:spPr>
      </p:sp>
      <p:sp>
        <p:nvSpPr>
          <p:cNvPr id="13" name="Freeform 13"/>
          <p:cNvSpPr/>
          <p:nvPr/>
        </p:nvSpPr>
        <p:spPr>
          <a:xfrm>
            <a:off x="394018" y="2596009"/>
            <a:ext cx="11156968" cy="927486"/>
          </a:xfrm>
          <a:custGeom>
            <a:avLst/>
            <a:gdLst/>
            <a:ahLst/>
            <a:cxnLst/>
            <a:rect l="l" t="t" r="r" b="b"/>
            <a:pathLst>
              <a:path w="11156968" h="927486">
                <a:moveTo>
                  <a:pt x="0" y="0"/>
                </a:moveTo>
                <a:lnTo>
                  <a:pt x="11156969" y="0"/>
                </a:lnTo>
                <a:lnTo>
                  <a:pt x="11156969" y="927486"/>
                </a:lnTo>
                <a:lnTo>
                  <a:pt x="0" y="927486"/>
                </a:lnTo>
                <a:lnTo>
                  <a:pt x="0" y="0"/>
                </a:lnTo>
                <a:close/>
              </a:path>
            </a:pathLst>
          </a:custGeom>
          <a:blipFill>
            <a:blip r:embed="rId7"/>
            <a:stretch>
              <a:fillRect t="-19495"/>
            </a:stretch>
          </a:blipFill>
        </p:spPr>
      </p:sp>
      <p:sp>
        <p:nvSpPr>
          <p:cNvPr id="14" name="TextBox 14"/>
          <p:cNvSpPr txBox="1"/>
          <p:nvPr/>
        </p:nvSpPr>
        <p:spPr>
          <a:xfrm>
            <a:off x="274567" y="354720"/>
            <a:ext cx="18013433"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4</a:t>
            </a:r>
            <a:r>
              <a:rPr lang="en-US" sz="3699" u="none" strike="noStrike">
                <a:solidFill>
                  <a:srgbClr val="004AAD"/>
                </a:solidFill>
                <a:latin typeface="Champion"/>
              </a:rPr>
              <a:t>) TESTING CAPTAINCY OF ROHIT SHARMA FOR THE YEARS 2019-2023 USING BINOMIAL TEST OF SINGLE POPULATION PROPORTION.</a:t>
            </a:r>
          </a:p>
        </p:txBody>
      </p:sp>
      <p:sp>
        <p:nvSpPr>
          <p:cNvPr id="15" name="TextBox 15"/>
          <p:cNvSpPr txBox="1"/>
          <p:nvPr/>
        </p:nvSpPr>
        <p:spPr>
          <a:xfrm>
            <a:off x="556736" y="4223573"/>
            <a:ext cx="3253264"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
        <p:nvSpPr>
          <p:cNvPr id="16" name="TextBox 16"/>
          <p:cNvSpPr txBox="1"/>
          <p:nvPr/>
        </p:nvSpPr>
        <p:spPr>
          <a:xfrm>
            <a:off x="556736" y="5086350"/>
            <a:ext cx="11249502" cy="3063876"/>
          </a:xfrm>
          <a:prstGeom prst="rect">
            <a:avLst/>
          </a:prstGeom>
        </p:spPr>
        <p:txBody>
          <a:bodyPr lIns="0" tIns="0" rIns="0" bIns="0" rtlCol="0" anchor="t">
            <a:spAutoFit/>
          </a:bodyPr>
          <a:lstStyle/>
          <a:p>
            <a:pPr>
              <a:lnSpc>
                <a:spcPts val="4899"/>
              </a:lnSpc>
            </a:pPr>
            <a:r>
              <a:rPr lang="en-US" sz="3499">
                <a:solidFill>
                  <a:srgbClr val="000000"/>
                </a:solidFill>
                <a:latin typeface="Canva Sans Italics"/>
              </a:rPr>
              <a:t>1)The outcome of each observation is binary</a:t>
            </a:r>
          </a:p>
          <a:p>
            <a:pPr>
              <a:lnSpc>
                <a:spcPts val="4899"/>
              </a:lnSpc>
            </a:pPr>
            <a:r>
              <a:rPr lang="en-US" sz="3499">
                <a:solidFill>
                  <a:srgbClr val="000000"/>
                </a:solidFill>
                <a:latin typeface="Canva Sans Italics"/>
              </a:rPr>
              <a:t>2)Each observation or trial is independent of others.</a:t>
            </a:r>
          </a:p>
          <a:p>
            <a:pPr>
              <a:lnSpc>
                <a:spcPts val="4899"/>
              </a:lnSpc>
            </a:pPr>
            <a:r>
              <a:rPr lang="en-US" sz="3499">
                <a:solidFill>
                  <a:srgbClr val="000000"/>
                </a:solidFill>
                <a:latin typeface="Canva Sans Italics"/>
              </a:rPr>
              <a:t>3)Random sampling</a:t>
            </a:r>
          </a:p>
          <a:p>
            <a:pPr>
              <a:lnSpc>
                <a:spcPts val="4899"/>
              </a:lnSpc>
            </a:pPr>
            <a:r>
              <a:rPr lang="en-US" sz="3499">
                <a:solidFill>
                  <a:srgbClr val="000000"/>
                </a:solidFill>
                <a:latin typeface="Canva Sans Italics"/>
              </a:rPr>
              <a:t>4)Fixed number of trials</a:t>
            </a:r>
          </a:p>
          <a:p>
            <a:pPr marL="0" lvl="0" indent="0" algn="l">
              <a:lnSpc>
                <a:spcPts val="4899"/>
              </a:lnSpc>
              <a:spcBef>
                <a:spcPct val="0"/>
              </a:spcBef>
            </a:pPr>
            <a:endParaRPr lang="en-US" sz="3499">
              <a:solidFill>
                <a:srgbClr val="000000"/>
              </a:solidFill>
              <a:latin typeface="Canva Sans Italics"/>
            </a:endParaRPr>
          </a:p>
        </p:txBody>
      </p:sp>
    </p:spTree>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3101" y="1659295"/>
            <a:ext cx="10644783" cy="787530"/>
          </a:xfrm>
          <a:custGeom>
            <a:avLst/>
            <a:gdLst/>
            <a:ahLst/>
            <a:cxnLst/>
            <a:rect l="l" t="t" r="r" b="b"/>
            <a:pathLst>
              <a:path w="10644783" h="787530">
                <a:moveTo>
                  <a:pt x="0" y="0"/>
                </a:moveTo>
                <a:lnTo>
                  <a:pt x="10644782" y="0"/>
                </a:lnTo>
                <a:lnTo>
                  <a:pt x="10644782" y="787531"/>
                </a:lnTo>
                <a:lnTo>
                  <a:pt x="0" y="787531"/>
                </a:lnTo>
                <a:lnTo>
                  <a:pt x="0" y="0"/>
                </a:lnTo>
                <a:close/>
              </a:path>
            </a:pathLst>
          </a:custGeom>
          <a:blipFill>
            <a:blip r:embed="rId2"/>
            <a:stretch>
              <a:fillRect/>
            </a:stretch>
          </a:blipFill>
        </p:spPr>
      </p:sp>
      <p:sp>
        <p:nvSpPr>
          <p:cNvPr id="3" name="Freeform 3"/>
          <p:cNvSpPr/>
          <p:nvPr/>
        </p:nvSpPr>
        <p:spPr>
          <a:xfrm>
            <a:off x="11031478" y="2073917"/>
            <a:ext cx="7256522" cy="8213083"/>
          </a:xfrm>
          <a:custGeom>
            <a:avLst/>
            <a:gdLst/>
            <a:ahLst/>
            <a:cxnLst/>
            <a:rect l="l" t="t" r="r" b="b"/>
            <a:pathLst>
              <a:path w="7256522" h="8213083">
                <a:moveTo>
                  <a:pt x="0" y="0"/>
                </a:moveTo>
                <a:lnTo>
                  <a:pt x="7256522" y="0"/>
                </a:lnTo>
                <a:lnTo>
                  <a:pt x="7256522" y="8213083"/>
                </a:lnTo>
                <a:lnTo>
                  <a:pt x="0" y="8213083"/>
                </a:lnTo>
                <a:lnTo>
                  <a:pt x="0" y="0"/>
                </a:lnTo>
                <a:close/>
              </a:path>
            </a:pathLst>
          </a:custGeom>
          <a:blipFill>
            <a:blip r:embed="rId3"/>
            <a:stretch>
              <a:fillRect l="-40189" r="-29500"/>
            </a:stretch>
          </a:blipFill>
        </p:spPr>
      </p:sp>
      <p:grpSp>
        <p:nvGrpSpPr>
          <p:cNvPr id="4" name="Group 4"/>
          <p:cNvGrpSpPr/>
          <p:nvPr/>
        </p:nvGrpSpPr>
        <p:grpSpPr>
          <a:xfrm>
            <a:off x="-576751" y="9170656"/>
            <a:ext cx="18883801" cy="1116344"/>
            <a:chOff x="0" y="0"/>
            <a:chExt cx="25178402" cy="1488459"/>
          </a:xfrm>
        </p:grpSpPr>
        <p:sp>
          <p:nvSpPr>
            <p:cNvPr id="5" name="Freeform 5"/>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2" name="Freeform 12"/>
          <p:cNvSpPr/>
          <p:nvPr/>
        </p:nvSpPr>
        <p:spPr>
          <a:xfrm>
            <a:off x="473101" y="1659295"/>
            <a:ext cx="11326327" cy="981241"/>
          </a:xfrm>
          <a:custGeom>
            <a:avLst/>
            <a:gdLst/>
            <a:ahLst/>
            <a:cxnLst/>
            <a:rect l="l" t="t" r="r" b="b"/>
            <a:pathLst>
              <a:path w="11326327" h="981241">
                <a:moveTo>
                  <a:pt x="0" y="0"/>
                </a:moveTo>
                <a:lnTo>
                  <a:pt x="11326327" y="0"/>
                </a:lnTo>
                <a:lnTo>
                  <a:pt x="11326327" y="981242"/>
                </a:lnTo>
                <a:lnTo>
                  <a:pt x="0" y="981242"/>
                </a:lnTo>
                <a:lnTo>
                  <a:pt x="0" y="0"/>
                </a:lnTo>
                <a:close/>
              </a:path>
            </a:pathLst>
          </a:custGeom>
          <a:blipFill>
            <a:blip r:embed="rId6"/>
            <a:stretch>
              <a:fillRect/>
            </a:stretch>
          </a:blipFill>
        </p:spPr>
      </p:sp>
      <p:sp>
        <p:nvSpPr>
          <p:cNvPr id="13" name="Freeform 13"/>
          <p:cNvSpPr/>
          <p:nvPr/>
        </p:nvSpPr>
        <p:spPr>
          <a:xfrm>
            <a:off x="394018" y="2596009"/>
            <a:ext cx="11156968" cy="927486"/>
          </a:xfrm>
          <a:custGeom>
            <a:avLst/>
            <a:gdLst/>
            <a:ahLst/>
            <a:cxnLst/>
            <a:rect l="l" t="t" r="r" b="b"/>
            <a:pathLst>
              <a:path w="11156968" h="927486">
                <a:moveTo>
                  <a:pt x="0" y="0"/>
                </a:moveTo>
                <a:lnTo>
                  <a:pt x="11156969" y="0"/>
                </a:lnTo>
                <a:lnTo>
                  <a:pt x="11156969" y="927486"/>
                </a:lnTo>
                <a:lnTo>
                  <a:pt x="0" y="927486"/>
                </a:lnTo>
                <a:lnTo>
                  <a:pt x="0" y="0"/>
                </a:lnTo>
                <a:close/>
              </a:path>
            </a:pathLst>
          </a:custGeom>
          <a:blipFill>
            <a:blip r:embed="rId7"/>
            <a:stretch>
              <a:fillRect t="-19495"/>
            </a:stretch>
          </a:blipFill>
        </p:spPr>
      </p:sp>
      <p:sp>
        <p:nvSpPr>
          <p:cNvPr id="15" name="Freeform 15"/>
          <p:cNvSpPr/>
          <p:nvPr/>
        </p:nvSpPr>
        <p:spPr>
          <a:xfrm>
            <a:off x="5402222" y="3523495"/>
            <a:ext cx="4357215" cy="1004985"/>
          </a:xfrm>
          <a:custGeom>
            <a:avLst/>
            <a:gdLst/>
            <a:ahLst/>
            <a:cxnLst/>
            <a:rect l="l" t="t" r="r" b="b"/>
            <a:pathLst>
              <a:path w="4357215" h="1004985">
                <a:moveTo>
                  <a:pt x="0" y="0"/>
                </a:moveTo>
                <a:lnTo>
                  <a:pt x="4357214" y="0"/>
                </a:lnTo>
                <a:lnTo>
                  <a:pt x="4357214" y="1004985"/>
                </a:lnTo>
                <a:lnTo>
                  <a:pt x="0" y="1004985"/>
                </a:lnTo>
                <a:lnTo>
                  <a:pt x="0" y="0"/>
                </a:lnTo>
                <a:close/>
              </a:path>
            </a:pathLst>
          </a:custGeom>
          <a:blipFill>
            <a:blip r:embed="rId8"/>
            <a:stretch>
              <a:fillRect t="-19835" b="-11343"/>
            </a:stretch>
          </a:blipFill>
        </p:spPr>
      </p:sp>
      <p:sp>
        <p:nvSpPr>
          <p:cNvPr id="16" name="Freeform 16"/>
          <p:cNvSpPr/>
          <p:nvPr/>
        </p:nvSpPr>
        <p:spPr>
          <a:xfrm>
            <a:off x="9165754" y="4879422"/>
            <a:ext cx="1565118" cy="528156"/>
          </a:xfrm>
          <a:custGeom>
            <a:avLst/>
            <a:gdLst/>
            <a:ahLst/>
            <a:cxnLst/>
            <a:rect l="l" t="t" r="r" b="b"/>
            <a:pathLst>
              <a:path w="1565118" h="528156">
                <a:moveTo>
                  <a:pt x="0" y="0"/>
                </a:moveTo>
                <a:lnTo>
                  <a:pt x="1565119" y="0"/>
                </a:lnTo>
                <a:lnTo>
                  <a:pt x="1565119" y="528156"/>
                </a:lnTo>
                <a:lnTo>
                  <a:pt x="0" y="528156"/>
                </a:lnTo>
                <a:lnTo>
                  <a:pt x="0" y="0"/>
                </a:lnTo>
                <a:close/>
              </a:path>
            </a:pathLst>
          </a:custGeom>
          <a:blipFill>
            <a:blip r:embed="rId9"/>
            <a:stretch>
              <a:fillRect l="-7090" t="-16035" r="-6415" b="-28474"/>
            </a:stretch>
          </a:blipFill>
        </p:spPr>
      </p:sp>
      <p:sp>
        <p:nvSpPr>
          <p:cNvPr id="17" name="Freeform 17"/>
          <p:cNvSpPr/>
          <p:nvPr/>
        </p:nvSpPr>
        <p:spPr>
          <a:xfrm>
            <a:off x="4899304" y="4724790"/>
            <a:ext cx="3965845" cy="837420"/>
          </a:xfrm>
          <a:custGeom>
            <a:avLst/>
            <a:gdLst/>
            <a:ahLst/>
            <a:cxnLst/>
            <a:rect l="l" t="t" r="r" b="b"/>
            <a:pathLst>
              <a:path w="3965845" h="837420">
                <a:moveTo>
                  <a:pt x="0" y="0"/>
                </a:moveTo>
                <a:lnTo>
                  <a:pt x="3965845" y="0"/>
                </a:lnTo>
                <a:lnTo>
                  <a:pt x="3965845" y="837420"/>
                </a:lnTo>
                <a:lnTo>
                  <a:pt x="0" y="837420"/>
                </a:lnTo>
                <a:lnTo>
                  <a:pt x="0" y="0"/>
                </a:lnTo>
                <a:close/>
              </a:path>
            </a:pathLst>
          </a:custGeom>
          <a:blipFill>
            <a:blip r:embed="rId10"/>
            <a:stretch>
              <a:fillRect l="-2561" t="-17368" b="-4058"/>
            </a:stretch>
          </a:blipFill>
        </p:spPr>
      </p:sp>
      <p:sp>
        <p:nvSpPr>
          <p:cNvPr id="21" name="Freeform 21"/>
          <p:cNvSpPr/>
          <p:nvPr/>
        </p:nvSpPr>
        <p:spPr>
          <a:xfrm>
            <a:off x="394018" y="7658719"/>
            <a:ext cx="10093444" cy="1089633"/>
          </a:xfrm>
          <a:custGeom>
            <a:avLst/>
            <a:gdLst/>
            <a:ahLst/>
            <a:cxnLst/>
            <a:rect l="l" t="t" r="r" b="b"/>
            <a:pathLst>
              <a:path w="10380030" h="1089633">
                <a:moveTo>
                  <a:pt x="0" y="0"/>
                </a:moveTo>
                <a:lnTo>
                  <a:pt x="10380030" y="0"/>
                </a:lnTo>
                <a:lnTo>
                  <a:pt x="10380030" y="1089634"/>
                </a:lnTo>
                <a:lnTo>
                  <a:pt x="0" y="1089634"/>
                </a:lnTo>
                <a:lnTo>
                  <a:pt x="0" y="0"/>
                </a:lnTo>
                <a:close/>
              </a:path>
            </a:pathLst>
          </a:custGeom>
          <a:blipFill>
            <a:blip r:embed="rId11"/>
            <a:stretch>
              <a:fillRect t="-13112"/>
            </a:stretch>
          </a:blipFill>
        </p:spPr>
      </p:sp>
      <p:grpSp>
        <p:nvGrpSpPr>
          <p:cNvPr id="23" name="Group 23"/>
          <p:cNvGrpSpPr/>
          <p:nvPr/>
        </p:nvGrpSpPr>
        <p:grpSpPr>
          <a:xfrm>
            <a:off x="473101" y="6080747"/>
            <a:ext cx="10935821" cy="741548"/>
            <a:chOff x="0" y="0"/>
            <a:chExt cx="14581095" cy="988730"/>
          </a:xfrm>
        </p:grpSpPr>
        <p:sp>
          <p:nvSpPr>
            <p:cNvPr id="24" name="Freeform 24"/>
            <p:cNvSpPr/>
            <p:nvPr/>
          </p:nvSpPr>
          <p:spPr>
            <a:xfrm>
              <a:off x="4512948" y="0"/>
              <a:ext cx="10068147" cy="988730"/>
            </a:xfrm>
            <a:custGeom>
              <a:avLst/>
              <a:gdLst/>
              <a:ahLst/>
              <a:cxnLst/>
              <a:rect l="l" t="t" r="r" b="b"/>
              <a:pathLst>
                <a:path w="10068147" h="988730">
                  <a:moveTo>
                    <a:pt x="0" y="0"/>
                  </a:moveTo>
                  <a:lnTo>
                    <a:pt x="10068147" y="0"/>
                  </a:lnTo>
                  <a:lnTo>
                    <a:pt x="10068147" y="988730"/>
                  </a:lnTo>
                  <a:lnTo>
                    <a:pt x="0" y="988730"/>
                  </a:lnTo>
                  <a:lnTo>
                    <a:pt x="0" y="0"/>
                  </a:lnTo>
                  <a:close/>
                </a:path>
              </a:pathLst>
            </a:custGeom>
            <a:blipFill>
              <a:blip r:embed="rId12"/>
              <a:stretch>
                <a:fillRect l="-1659" t="-22982" r="-3914" b="-14686"/>
              </a:stretch>
            </a:blipFill>
          </p:spPr>
        </p:sp>
        <p:sp>
          <p:nvSpPr>
            <p:cNvPr id="25" name="Freeform 25"/>
            <p:cNvSpPr/>
            <p:nvPr/>
          </p:nvSpPr>
          <p:spPr>
            <a:xfrm>
              <a:off x="0" y="52724"/>
              <a:ext cx="4512948" cy="883282"/>
            </a:xfrm>
            <a:custGeom>
              <a:avLst/>
              <a:gdLst/>
              <a:ahLst/>
              <a:cxnLst/>
              <a:rect l="l" t="t" r="r" b="b"/>
              <a:pathLst>
                <a:path w="4512948" h="883282">
                  <a:moveTo>
                    <a:pt x="0" y="0"/>
                  </a:moveTo>
                  <a:lnTo>
                    <a:pt x="4512948" y="0"/>
                  </a:lnTo>
                  <a:lnTo>
                    <a:pt x="4512948" y="883282"/>
                  </a:lnTo>
                  <a:lnTo>
                    <a:pt x="0" y="883282"/>
                  </a:lnTo>
                  <a:lnTo>
                    <a:pt x="0" y="0"/>
                  </a:lnTo>
                  <a:close/>
                </a:path>
              </a:pathLst>
            </a:custGeom>
            <a:blipFill>
              <a:blip r:embed="rId13"/>
              <a:stretch>
                <a:fillRect t="-29698" r="-5276" b="-23474"/>
              </a:stretch>
            </a:blipFill>
          </p:spPr>
        </p:sp>
      </p:grpSp>
      <p:sp>
        <p:nvSpPr>
          <p:cNvPr id="26" name="TextBox 26"/>
          <p:cNvSpPr txBox="1"/>
          <p:nvPr/>
        </p:nvSpPr>
        <p:spPr>
          <a:xfrm>
            <a:off x="274567" y="354720"/>
            <a:ext cx="18013433"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4</a:t>
            </a:r>
            <a:r>
              <a:rPr lang="en-US" sz="3699" u="none" strike="noStrike">
                <a:solidFill>
                  <a:srgbClr val="004AAD"/>
                </a:solidFill>
                <a:latin typeface="Champion"/>
              </a:rPr>
              <a:t>) TESTING CAPTAINCY OF ROHIT SHARMA FOR THE YEARS 2019-2023 USING BINOMIAL TEST OF SINGLE POPULATION PROPORTION.</a:t>
            </a:r>
          </a:p>
        </p:txBody>
      </p:sp>
      <p:grpSp>
        <p:nvGrpSpPr>
          <p:cNvPr id="35" name="Group 34">
            <a:extLst>
              <a:ext uri="{FF2B5EF4-FFF2-40B4-BE49-F238E27FC236}">
                <a16:creationId xmlns:a16="http://schemas.microsoft.com/office/drawing/2014/main" id="{7959880B-B77E-88D5-31D2-F296CE3A8F39}"/>
              </a:ext>
            </a:extLst>
          </p:cNvPr>
          <p:cNvGrpSpPr/>
          <p:nvPr/>
        </p:nvGrpSpPr>
        <p:grpSpPr>
          <a:xfrm>
            <a:off x="274567" y="3523495"/>
            <a:ext cx="5022880" cy="4135224"/>
            <a:chOff x="274567" y="3523495"/>
            <a:chExt cx="5022880" cy="4135224"/>
          </a:xfrm>
        </p:grpSpPr>
        <p:sp>
          <p:nvSpPr>
            <p:cNvPr id="14" name="Freeform 14"/>
            <p:cNvSpPr/>
            <p:nvPr/>
          </p:nvSpPr>
          <p:spPr>
            <a:xfrm>
              <a:off x="274567" y="3523495"/>
              <a:ext cx="2367115" cy="1004985"/>
            </a:xfrm>
            <a:custGeom>
              <a:avLst/>
              <a:gdLst/>
              <a:ahLst/>
              <a:cxnLst/>
              <a:rect l="l" t="t" r="r" b="b"/>
              <a:pathLst>
                <a:path w="4794998" h="1004985">
                  <a:moveTo>
                    <a:pt x="0" y="0"/>
                  </a:moveTo>
                  <a:lnTo>
                    <a:pt x="4794998" y="0"/>
                  </a:lnTo>
                  <a:lnTo>
                    <a:pt x="4794998" y="1004985"/>
                  </a:lnTo>
                  <a:lnTo>
                    <a:pt x="0" y="1004985"/>
                  </a:lnTo>
                  <a:lnTo>
                    <a:pt x="0" y="0"/>
                  </a:lnTo>
                  <a:close/>
                </a:path>
              </a:pathLst>
            </a:custGeom>
            <a:blipFill>
              <a:blip r:embed="rId14"/>
              <a:stretch>
                <a:fillRect t="-25466" r="-114579" b="-8578"/>
              </a:stretch>
            </a:blipFill>
          </p:spPr>
          <p:txBody>
            <a:bodyPr/>
            <a:lstStyle/>
            <a:p>
              <a:endParaRPr lang="en-IN" dirty="0"/>
            </a:p>
          </p:txBody>
        </p:sp>
        <p:grpSp>
          <p:nvGrpSpPr>
            <p:cNvPr id="18" name="Group 18"/>
            <p:cNvGrpSpPr/>
            <p:nvPr/>
          </p:nvGrpSpPr>
          <p:grpSpPr>
            <a:xfrm>
              <a:off x="473101" y="4676234"/>
              <a:ext cx="2040038" cy="798523"/>
              <a:chOff x="0" y="0"/>
              <a:chExt cx="2720050" cy="1064698"/>
            </a:xfrm>
          </p:grpSpPr>
          <p:sp>
            <p:nvSpPr>
              <p:cNvPr id="19" name="Freeform 19"/>
              <p:cNvSpPr/>
              <p:nvPr/>
            </p:nvSpPr>
            <p:spPr>
              <a:xfrm>
                <a:off x="0" y="0"/>
                <a:ext cx="968261" cy="1064698"/>
              </a:xfrm>
              <a:custGeom>
                <a:avLst/>
                <a:gdLst/>
                <a:ahLst/>
                <a:cxnLst/>
                <a:rect l="l" t="t" r="r" b="b"/>
                <a:pathLst>
                  <a:path w="968261" h="1064698">
                    <a:moveTo>
                      <a:pt x="0" y="0"/>
                    </a:moveTo>
                    <a:lnTo>
                      <a:pt x="968261" y="0"/>
                    </a:lnTo>
                    <a:lnTo>
                      <a:pt x="968261" y="1064698"/>
                    </a:lnTo>
                    <a:lnTo>
                      <a:pt x="0" y="1064698"/>
                    </a:lnTo>
                    <a:lnTo>
                      <a:pt x="0" y="0"/>
                    </a:lnTo>
                    <a:close/>
                  </a:path>
                </a:pathLst>
              </a:custGeom>
              <a:blipFill>
                <a:blip r:embed="rId15"/>
                <a:stretch>
                  <a:fillRect t="-31702" r="-202805"/>
                </a:stretch>
              </a:blipFill>
            </p:spPr>
          </p:sp>
          <p:sp>
            <p:nvSpPr>
              <p:cNvPr id="20" name="TextBox 20"/>
              <p:cNvSpPr txBox="1"/>
              <p:nvPr/>
            </p:nvSpPr>
            <p:spPr>
              <a:xfrm>
                <a:off x="715365" y="13977"/>
                <a:ext cx="2004685" cy="830142"/>
              </a:xfrm>
              <a:prstGeom prst="rect">
                <a:avLst/>
              </a:prstGeom>
            </p:spPr>
            <p:txBody>
              <a:bodyPr wrap="square" lIns="0" tIns="0" rIns="0" bIns="0" rtlCol="0" anchor="t">
                <a:spAutoFit/>
              </a:bodyPr>
              <a:lstStyle/>
              <a:p>
                <a:pPr algn="ctr">
                  <a:lnSpc>
                    <a:spcPts val="5179"/>
                  </a:lnSpc>
                  <a:spcBef>
                    <a:spcPct val="0"/>
                  </a:spcBef>
                </a:pPr>
                <a:r>
                  <a:rPr lang="en-US" sz="3699" dirty="0">
                    <a:solidFill>
                      <a:srgbClr val="000000"/>
                    </a:solidFill>
                    <a:latin typeface="Canva Sans Italics"/>
                  </a:rPr>
                  <a:t>=0.05</a:t>
                </a:r>
              </a:p>
            </p:txBody>
          </p:sp>
        </p:grpSp>
        <p:sp>
          <p:nvSpPr>
            <p:cNvPr id="22" name="Freeform 22"/>
            <p:cNvSpPr/>
            <p:nvPr/>
          </p:nvSpPr>
          <p:spPr>
            <a:xfrm>
              <a:off x="2532189" y="4778642"/>
              <a:ext cx="2367115" cy="729717"/>
            </a:xfrm>
            <a:custGeom>
              <a:avLst/>
              <a:gdLst/>
              <a:ahLst/>
              <a:cxnLst/>
              <a:rect l="l" t="t" r="r" b="b"/>
              <a:pathLst>
                <a:path w="2367115" h="729717">
                  <a:moveTo>
                    <a:pt x="0" y="0"/>
                  </a:moveTo>
                  <a:lnTo>
                    <a:pt x="2367115" y="0"/>
                  </a:lnTo>
                  <a:lnTo>
                    <a:pt x="2367115" y="729716"/>
                  </a:lnTo>
                  <a:lnTo>
                    <a:pt x="0" y="729716"/>
                  </a:lnTo>
                  <a:lnTo>
                    <a:pt x="0" y="0"/>
                  </a:lnTo>
                  <a:close/>
                </a:path>
              </a:pathLst>
            </a:custGeom>
            <a:blipFill>
              <a:blip r:embed="rId16"/>
              <a:stretch>
                <a:fillRect t="-26248" b="-23273"/>
              </a:stretch>
            </a:blipFill>
          </p:spPr>
        </p:sp>
        <p:sp>
          <p:nvSpPr>
            <p:cNvPr id="27" name="TextBox 27"/>
            <p:cNvSpPr txBox="1"/>
            <p:nvPr/>
          </p:nvSpPr>
          <p:spPr>
            <a:xfrm>
              <a:off x="473101" y="5319055"/>
              <a:ext cx="2367115" cy="688974"/>
            </a:xfrm>
            <a:prstGeom prst="rect">
              <a:avLst/>
            </a:prstGeom>
          </p:spPr>
          <p:txBody>
            <a:bodyPr wrap="square" lIns="0" tIns="0" rIns="0" bIns="0" rtlCol="0" anchor="t">
              <a:spAutoFit/>
            </a:bodyPr>
            <a:lstStyle/>
            <a:p>
              <a:pPr algn="ctr">
                <a:lnSpc>
                  <a:spcPts val="5600"/>
                </a:lnSpc>
              </a:pPr>
              <a:r>
                <a:rPr lang="en-US" sz="4000" u="sng" dirty="0">
                  <a:solidFill>
                    <a:srgbClr val="000000"/>
                  </a:solidFill>
                  <a:latin typeface="Canva Sans Italics"/>
                </a:rPr>
                <a:t>Formula:</a:t>
              </a:r>
            </a:p>
          </p:txBody>
        </p:sp>
        <p:sp>
          <p:nvSpPr>
            <p:cNvPr id="28" name="TextBox 28"/>
            <p:cNvSpPr txBox="1"/>
            <p:nvPr/>
          </p:nvSpPr>
          <p:spPr>
            <a:xfrm>
              <a:off x="473101" y="6969745"/>
              <a:ext cx="2877622" cy="688974"/>
            </a:xfrm>
            <a:prstGeom prst="rect">
              <a:avLst/>
            </a:prstGeom>
          </p:spPr>
          <p:txBody>
            <a:bodyPr lIns="0" tIns="0" rIns="0" bIns="0" rtlCol="0" anchor="t">
              <a:spAutoFit/>
            </a:bodyPr>
            <a:lstStyle/>
            <a:p>
              <a:pPr algn="ctr">
                <a:lnSpc>
                  <a:spcPts val="5600"/>
                </a:lnSpc>
              </a:pPr>
              <a:r>
                <a:rPr lang="en-US" sz="4000" u="sng" dirty="0">
                  <a:solidFill>
                    <a:srgbClr val="000000"/>
                  </a:solidFill>
                  <a:latin typeface="Canva Sans Italics"/>
                </a:rPr>
                <a:t>Conclusion:</a:t>
              </a:r>
            </a:p>
          </p:txBody>
        </p:sp>
        <p:sp>
          <p:nvSpPr>
            <p:cNvPr id="29" name="TextBox 29"/>
            <p:cNvSpPr txBox="1"/>
            <p:nvPr/>
          </p:nvSpPr>
          <p:spPr>
            <a:xfrm>
              <a:off x="5176241" y="3820964"/>
              <a:ext cx="121206" cy="613411"/>
            </a:xfrm>
            <a:prstGeom prst="rect">
              <a:avLst/>
            </a:prstGeom>
          </p:spPr>
          <p:txBody>
            <a:bodyPr lIns="0" tIns="0" rIns="0" bIns="0" rtlCol="0" anchor="t">
              <a:spAutoFit/>
            </a:bodyPr>
            <a:lstStyle/>
            <a:p>
              <a:pPr algn="ctr">
                <a:lnSpc>
                  <a:spcPts val="5039"/>
                </a:lnSpc>
                <a:spcBef>
                  <a:spcPct val="0"/>
                </a:spcBef>
              </a:pPr>
              <a:r>
                <a:rPr lang="en-US" sz="3599">
                  <a:solidFill>
                    <a:srgbClr val="000000"/>
                  </a:solidFill>
                  <a:latin typeface="Canva Sans"/>
                </a:rPr>
                <a:t>,</a:t>
              </a:r>
            </a:p>
          </p:txBody>
        </p:sp>
        <p:sp>
          <p:nvSpPr>
            <p:cNvPr id="30" name="Freeform 14">
              <a:extLst>
                <a:ext uri="{FF2B5EF4-FFF2-40B4-BE49-F238E27FC236}">
                  <a16:creationId xmlns:a16="http://schemas.microsoft.com/office/drawing/2014/main" id="{92721590-18C1-51BC-489E-C8F08A4B16C8}"/>
                </a:ext>
              </a:extLst>
            </p:cNvPr>
            <p:cNvSpPr/>
            <p:nvPr/>
          </p:nvSpPr>
          <p:spPr>
            <a:xfrm>
              <a:off x="3318752" y="3575705"/>
              <a:ext cx="1447450" cy="755185"/>
            </a:xfrm>
            <a:custGeom>
              <a:avLst/>
              <a:gdLst/>
              <a:ahLst/>
              <a:cxnLst/>
              <a:rect l="l" t="t" r="r" b="b"/>
              <a:pathLst>
                <a:path w="4794998" h="1004985">
                  <a:moveTo>
                    <a:pt x="0" y="0"/>
                  </a:moveTo>
                  <a:lnTo>
                    <a:pt x="4794998" y="0"/>
                  </a:lnTo>
                  <a:lnTo>
                    <a:pt x="4794998" y="1004985"/>
                  </a:lnTo>
                  <a:lnTo>
                    <a:pt x="0" y="1004985"/>
                  </a:lnTo>
                  <a:lnTo>
                    <a:pt x="0" y="0"/>
                  </a:lnTo>
                  <a:close/>
                </a:path>
              </a:pathLst>
            </a:custGeom>
            <a:blipFill>
              <a:blip r:embed="rId14"/>
              <a:stretch>
                <a:fillRect l="-196318" t="-33890" r="-17570" b="-44494"/>
              </a:stretch>
            </a:blipFill>
          </p:spPr>
          <p:txBody>
            <a:bodyPr/>
            <a:lstStyle/>
            <a:p>
              <a:endParaRPr lang="en-IN" dirty="0"/>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0EA7231-02C7-07CC-B3F2-71C158AB51C6}"/>
                  </a:ext>
                </a:extLst>
              </p:cNvPr>
              <p:cNvSpPr txBox="1"/>
              <p:nvPr/>
            </p:nvSpPr>
            <p:spPr>
              <a:xfrm>
                <a:off x="-1857772" y="3677604"/>
                <a:ext cx="943896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sz="3200" smtClean="0">
                          <a:solidFill>
                            <a:srgbClr val="000000"/>
                          </a:solidFill>
                          <a:latin typeface="Cambria Math" panose="02040503050406030204" pitchFamily="18" charset="0"/>
                        </a:rPr>
                        <m:t>≥</m:t>
                      </m:r>
                    </m:oMath>
                  </m:oMathPara>
                </a14:m>
                <a:endParaRPr lang="en-IN" sz="3200" dirty="0"/>
              </a:p>
            </p:txBody>
          </p:sp>
        </mc:Choice>
        <mc:Fallback xmlns="">
          <p:sp>
            <p:nvSpPr>
              <p:cNvPr id="34" name="TextBox 33">
                <a:extLst>
                  <a:ext uri="{FF2B5EF4-FFF2-40B4-BE49-F238E27FC236}">
                    <a16:creationId xmlns:a16="http://schemas.microsoft.com/office/drawing/2014/main" id="{00EA7231-02C7-07CC-B3F2-71C158AB51C6}"/>
                  </a:ext>
                </a:extLst>
              </p:cNvPr>
              <p:cNvSpPr txBox="1">
                <a:spLocks noRot="1" noChangeAspect="1" noMove="1" noResize="1" noEditPoints="1" noAdjustHandles="1" noChangeArrowheads="1" noChangeShapeType="1" noTextEdit="1"/>
              </p:cNvSpPr>
              <p:nvPr/>
            </p:nvSpPr>
            <p:spPr>
              <a:xfrm>
                <a:off x="-1857772" y="3677604"/>
                <a:ext cx="9438966" cy="584775"/>
              </a:xfrm>
              <a:prstGeom prst="rect">
                <a:avLst/>
              </a:prstGeom>
              <a:blipFill>
                <a:blip r:embed="rId17"/>
                <a:stretch>
                  <a:fillRect/>
                </a:stretch>
              </a:blipFill>
            </p:spPr>
            <p:txBody>
              <a:bodyPr/>
              <a:lstStyle/>
              <a:p>
                <a:r>
                  <a:rPr lang="en-IN">
                    <a:noFill/>
                  </a:rPr>
                  <a:t> </a:t>
                </a:r>
              </a:p>
            </p:txBody>
          </p:sp>
        </mc:Fallback>
      </mc:AlternateContent>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12007" y="4084660"/>
            <a:ext cx="4019645" cy="6172200"/>
          </a:xfrm>
          <a:custGeom>
            <a:avLst/>
            <a:gdLst/>
            <a:ahLst/>
            <a:cxnLst/>
            <a:rect l="l" t="t" r="r" b="b"/>
            <a:pathLst>
              <a:path w="4019645" h="6172200">
                <a:moveTo>
                  <a:pt x="0" y="0"/>
                </a:moveTo>
                <a:lnTo>
                  <a:pt x="4019645" y="0"/>
                </a:lnTo>
                <a:lnTo>
                  <a:pt x="4019645"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7675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473101" y="931334"/>
            <a:ext cx="10644783" cy="3199438"/>
            <a:chOff x="0" y="0"/>
            <a:chExt cx="14193044" cy="4265918"/>
          </a:xfrm>
        </p:grpSpPr>
        <p:sp>
          <p:nvSpPr>
            <p:cNvPr id="12" name="Freeform 12"/>
            <p:cNvSpPr/>
            <p:nvPr/>
          </p:nvSpPr>
          <p:spPr>
            <a:xfrm>
              <a:off x="0" y="0"/>
              <a:ext cx="14193044" cy="1050040"/>
            </a:xfrm>
            <a:custGeom>
              <a:avLst/>
              <a:gdLst/>
              <a:ahLst/>
              <a:cxnLst/>
              <a:rect l="l" t="t" r="r" b="b"/>
              <a:pathLst>
                <a:path w="14193044" h="1050040">
                  <a:moveTo>
                    <a:pt x="0" y="0"/>
                  </a:moveTo>
                  <a:lnTo>
                    <a:pt x="14193044" y="0"/>
                  </a:lnTo>
                  <a:lnTo>
                    <a:pt x="14193044" y="1050040"/>
                  </a:lnTo>
                  <a:lnTo>
                    <a:pt x="0" y="1050040"/>
                  </a:lnTo>
                  <a:lnTo>
                    <a:pt x="0" y="0"/>
                  </a:lnTo>
                  <a:close/>
                </a:path>
              </a:pathLst>
            </a:custGeom>
            <a:blipFill>
              <a:blip r:embed="rId6"/>
              <a:stretch>
                <a:fillRect/>
              </a:stretch>
            </a:blipFill>
          </p:spPr>
        </p:sp>
        <p:sp>
          <p:nvSpPr>
            <p:cNvPr id="13" name="Freeform 13"/>
            <p:cNvSpPr/>
            <p:nvPr/>
          </p:nvSpPr>
          <p:spPr>
            <a:xfrm>
              <a:off x="285543" y="3051444"/>
              <a:ext cx="3344406" cy="1214474"/>
            </a:xfrm>
            <a:custGeom>
              <a:avLst/>
              <a:gdLst/>
              <a:ahLst/>
              <a:cxnLst/>
              <a:rect l="l" t="t" r="r" b="b"/>
              <a:pathLst>
                <a:path w="3344406" h="1214474">
                  <a:moveTo>
                    <a:pt x="0" y="0"/>
                  </a:moveTo>
                  <a:lnTo>
                    <a:pt x="3344406" y="0"/>
                  </a:lnTo>
                  <a:lnTo>
                    <a:pt x="3344406" y="1214474"/>
                  </a:lnTo>
                  <a:lnTo>
                    <a:pt x="0" y="1214474"/>
                  </a:lnTo>
                  <a:lnTo>
                    <a:pt x="0" y="0"/>
                  </a:lnTo>
                  <a:close/>
                </a:path>
              </a:pathLst>
            </a:custGeom>
            <a:blipFill>
              <a:blip r:embed="rId7"/>
              <a:stretch>
                <a:fillRect t="-31702"/>
              </a:stretch>
            </a:blipFill>
          </p:spPr>
        </p:sp>
        <p:sp>
          <p:nvSpPr>
            <p:cNvPr id="14" name="Freeform 14"/>
            <p:cNvSpPr/>
            <p:nvPr/>
          </p:nvSpPr>
          <p:spPr>
            <a:xfrm>
              <a:off x="0" y="753664"/>
              <a:ext cx="4987280" cy="2018661"/>
            </a:xfrm>
            <a:custGeom>
              <a:avLst/>
              <a:gdLst/>
              <a:ahLst/>
              <a:cxnLst/>
              <a:rect l="l" t="t" r="r" b="b"/>
              <a:pathLst>
                <a:path w="4987280" h="2018661">
                  <a:moveTo>
                    <a:pt x="0" y="0"/>
                  </a:moveTo>
                  <a:lnTo>
                    <a:pt x="4987280" y="0"/>
                  </a:lnTo>
                  <a:lnTo>
                    <a:pt x="4987280" y="2018661"/>
                  </a:lnTo>
                  <a:lnTo>
                    <a:pt x="0" y="2018661"/>
                  </a:lnTo>
                  <a:lnTo>
                    <a:pt x="0" y="0"/>
                  </a:lnTo>
                  <a:close/>
                </a:path>
              </a:pathLst>
            </a:custGeom>
            <a:blipFill>
              <a:blip r:embed="rId8"/>
              <a:stretch>
                <a:fillRect/>
              </a:stretch>
            </a:blipFill>
          </p:spPr>
        </p:sp>
        <p:sp>
          <p:nvSpPr>
            <p:cNvPr id="15" name="Freeform 15"/>
            <p:cNvSpPr/>
            <p:nvPr/>
          </p:nvSpPr>
          <p:spPr>
            <a:xfrm>
              <a:off x="7213877" y="753664"/>
              <a:ext cx="4741180" cy="2100120"/>
            </a:xfrm>
            <a:custGeom>
              <a:avLst/>
              <a:gdLst/>
              <a:ahLst/>
              <a:cxnLst/>
              <a:rect l="l" t="t" r="r" b="b"/>
              <a:pathLst>
                <a:path w="4741180" h="2100120">
                  <a:moveTo>
                    <a:pt x="0" y="0"/>
                  </a:moveTo>
                  <a:lnTo>
                    <a:pt x="4741179" y="0"/>
                  </a:lnTo>
                  <a:lnTo>
                    <a:pt x="4741179" y="2100119"/>
                  </a:lnTo>
                  <a:lnTo>
                    <a:pt x="0" y="2100119"/>
                  </a:lnTo>
                  <a:lnTo>
                    <a:pt x="0" y="0"/>
                  </a:lnTo>
                  <a:close/>
                </a:path>
              </a:pathLst>
            </a:custGeom>
            <a:blipFill>
              <a:blip r:embed="rId9"/>
              <a:stretch>
                <a:fillRect/>
              </a:stretch>
            </a:blipFill>
          </p:spPr>
        </p:sp>
      </p:grpSp>
      <p:sp>
        <p:nvSpPr>
          <p:cNvPr id="16" name="TextBox 16"/>
          <p:cNvSpPr txBox="1"/>
          <p:nvPr/>
        </p:nvSpPr>
        <p:spPr>
          <a:xfrm>
            <a:off x="314936" y="178224"/>
            <a:ext cx="1797306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5)COMPARING VARIANCES OF TWO INDEPENDENT POPULATIONS OF ECONOMY RATES OF FAST BOWLERS AND SPINNERS</a:t>
            </a:r>
          </a:p>
        </p:txBody>
      </p:sp>
      <p:grpSp>
        <p:nvGrpSpPr>
          <p:cNvPr id="17" name="Group 17"/>
          <p:cNvGrpSpPr/>
          <p:nvPr/>
        </p:nvGrpSpPr>
        <p:grpSpPr>
          <a:xfrm>
            <a:off x="687258" y="5036344"/>
            <a:ext cx="12909471" cy="3271807"/>
            <a:chOff x="0" y="-142875"/>
            <a:chExt cx="17212628" cy="4362411"/>
          </a:xfrm>
        </p:grpSpPr>
        <p:sp>
          <p:nvSpPr>
            <p:cNvPr id="18" name="TextBox 18"/>
            <p:cNvSpPr txBox="1"/>
            <p:nvPr/>
          </p:nvSpPr>
          <p:spPr>
            <a:xfrm>
              <a:off x="0" y="-142875"/>
              <a:ext cx="4468456" cy="742768"/>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
          <p:nvSpPr>
            <p:cNvPr id="19" name="TextBox 19"/>
            <p:cNvSpPr txBox="1"/>
            <p:nvPr/>
          </p:nvSpPr>
          <p:spPr>
            <a:xfrm>
              <a:off x="0" y="978919"/>
              <a:ext cx="17212628" cy="3240617"/>
            </a:xfrm>
            <a:prstGeom prst="rect">
              <a:avLst/>
            </a:prstGeom>
          </p:spPr>
          <p:txBody>
            <a:bodyPr lIns="0" tIns="0" rIns="0" bIns="0" rtlCol="0" anchor="t">
              <a:spAutoFit/>
            </a:bodyPr>
            <a:lstStyle/>
            <a:p>
              <a:pPr>
                <a:lnSpc>
                  <a:spcPts val="4899"/>
                </a:lnSpc>
              </a:pPr>
              <a:r>
                <a:rPr lang="en-US" sz="3499">
                  <a:solidFill>
                    <a:srgbClr val="000000"/>
                  </a:solidFill>
                  <a:latin typeface="Canva Sans Italics"/>
                </a:rPr>
                <a:t>1) The populations follow normal distribution</a:t>
              </a:r>
            </a:p>
            <a:p>
              <a:pPr>
                <a:lnSpc>
                  <a:spcPts val="4899"/>
                </a:lnSpc>
              </a:pPr>
              <a:r>
                <a:rPr lang="en-US" sz="3499">
                  <a:solidFill>
                    <a:srgbClr val="000000"/>
                  </a:solidFill>
                  <a:latin typeface="Canva Sans Italics"/>
                </a:rPr>
                <a:t>2)The populations are independent</a:t>
              </a:r>
            </a:p>
            <a:p>
              <a:pPr>
                <a:lnSpc>
                  <a:spcPts val="4899"/>
                </a:lnSpc>
              </a:pPr>
              <a:r>
                <a:rPr lang="en-US" sz="3499">
                  <a:solidFill>
                    <a:srgbClr val="000000"/>
                  </a:solidFill>
                  <a:latin typeface="Canva Sans Italics"/>
                </a:rPr>
                <a:t>3)Greater of the 2 variances is to be taken in the numerator </a:t>
              </a:r>
            </a:p>
            <a:p>
              <a:pPr marL="0" lvl="0" indent="0" algn="l">
                <a:lnSpc>
                  <a:spcPts val="4899"/>
                </a:lnSpc>
                <a:spcBef>
                  <a:spcPct val="0"/>
                </a:spcBef>
              </a:pPr>
              <a:r>
                <a:rPr lang="en-US" sz="3499">
                  <a:solidFill>
                    <a:srgbClr val="000000"/>
                  </a:solidFill>
                  <a:latin typeface="Canva Sans Italics"/>
                </a:rPr>
                <a:t>and n1 corresponds to the greater variance.</a:t>
              </a:r>
            </a:p>
          </p:txBody>
        </p:sp>
      </p:gr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45122" y="4738161"/>
            <a:ext cx="3588869" cy="5510739"/>
          </a:xfrm>
          <a:custGeom>
            <a:avLst/>
            <a:gdLst/>
            <a:ahLst/>
            <a:cxnLst/>
            <a:rect l="l" t="t" r="r" b="b"/>
            <a:pathLst>
              <a:path w="3588869" h="5510739">
                <a:moveTo>
                  <a:pt x="0" y="0"/>
                </a:moveTo>
                <a:lnTo>
                  <a:pt x="3588869" y="0"/>
                </a:lnTo>
                <a:lnTo>
                  <a:pt x="3588869" y="5510739"/>
                </a:lnTo>
                <a:lnTo>
                  <a:pt x="0" y="55107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7675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473101" y="4461094"/>
            <a:ext cx="3311041" cy="1697075"/>
          </a:xfrm>
          <a:custGeom>
            <a:avLst/>
            <a:gdLst/>
            <a:ahLst/>
            <a:cxnLst/>
            <a:rect l="l" t="t" r="r" b="b"/>
            <a:pathLst>
              <a:path w="3311041" h="1697075">
                <a:moveTo>
                  <a:pt x="0" y="0"/>
                </a:moveTo>
                <a:lnTo>
                  <a:pt x="3311041" y="0"/>
                </a:lnTo>
                <a:lnTo>
                  <a:pt x="3311041" y="1697074"/>
                </a:lnTo>
                <a:lnTo>
                  <a:pt x="0" y="1697074"/>
                </a:lnTo>
                <a:lnTo>
                  <a:pt x="0" y="0"/>
                </a:lnTo>
                <a:close/>
              </a:path>
            </a:pathLst>
          </a:custGeom>
          <a:blipFill>
            <a:blip r:embed="rId6"/>
            <a:stretch>
              <a:fillRect t="-92772" b="-51280"/>
            </a:stretch>
          </a:blipFill>
        </p:spPr>
        <p:txBody>
          <a:bodyPr/>
          <a:lstStyle/>
          <a:p>
            <a:endParaRPr lang="en-IN" dirty="0"/>
          </a:p>
        </p:txBody>
      </p:sp>
      <p:sp>
        <p:nvSpPr>
          <p:cNvPr id="12" name="TextBox 12"/>
          <p:cNvSpPr txBox="1"/>
          <p:nvPr/>
        </p:nvSpPr>
        <p:spPr>
          <a:xfrm>
            <a:off x="314936" y="178224"/>
            <a:ext cx="1797306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5)COMPARING VARIANCES OF TWO INDEPENDENT POPULATIONS OF ECONOMY RATES OF FAST BOWLERS AND SPINNERS</a:t>
            </a:r>
          </a:p>
        </p:txBody>
      </p:sp>
      <p:sp>
        <p:nvSpPr>
          <p:cNvPr id="13" name="TextBox 13"/>
          <p:cNvSpPr txBox="1"/>
          <p:nvPr/>
        </p:nvSpPr>
        <p:spPr>
          <a:xfrm>
            <a:off x="314936" y="8055211"/>
            <a:ext cx="8256295" cy="481330"/>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Canva Sans"/>
              </a:rPr>
              <a:t>Variances of Economy Rates of bowlers is same</a:t>
            </a:r>
          </a:p>
        </p:txBody>
      </p:sp>
      <p:grpSp>
        <p:nvGrpSpPr>
          <p:cNvPr id="14" name="Group 14"/>
          <p:cNvGrpSpPr/>
          <p:nvPr/>
        </p:nvGrpSpPr>
        <p:grpSpPr>
          <a:xfrm>
            <a:off x="473101" y="1496582"/>
            <a:ext cx="8966292" cy="2634191"/>
            <a:chOff x="0" y="0"/>
            <a:chExt cx="11955056" cy="3512254"/>
          </a:xfrm>
        </p:grpSpPr>
        <p:sp>
          <p:nvSpPr>
            <p:cNvPr id="15" name="Freeform 15"/>
            <p:cNvSpPr/>
            <p:nvPr/>
          </p:nvSpPr>
          <p:spPr>
            <a:xfrm>
              <a:off x="285543" y="2297780"/>
              <a:ext cx="3344406" cy="1214474"/>
            </a:xfrm>
            <a:custGeom>
              <a:avLst/>
              <a:gdLst/>
              <a:ahLst/>
              <a:cxnLst/>
              <a:rect l="l" t="t" r="r" b="b"/>
              <a:pathLst>
                <a:path w="3344406" h="1214474">
                  <a:moveTo>
                    <a:pt x="0" y="0"/>
                  </a:moveTo>
                  <a:lnTo>
                    <a:pt x="3344406" y="0"/>
                  </a:lnTo>
                  <a:lnTo>
                    <a:pt x="3344406" y="1214474"/>
                  </a:lnTo>
                  <a:lnTo>
                    <a:pt x="0" y="1214474"/>
                  </a:lnTo>
                  <a:lnTo>
                    <a:pt x="0" y="0"/>
                  </a:lnTo>
                  <a:close/>
                </a:path>
              </a:pathLst>
            </a:custGeom>
            <a:blipFill>
              <a:blip r:embed="rId7"/>
              <a:stretch>
                <a:fillRect t="-31702"/>
              </a:stretch>
            </a:blipFill>
          </p:spPr>
        </p:sp>
        <p:sp>
          <p:nvSpPr>
            <p:cNvPr id="16" name="Freeform 16"/>
            <p:cNvSpPr/>
            <p:nvPr/>
          </p:nvSpPr>
          <p:spPr>
            <a:xfrm>
              <a:off x="0" y="0"/>
              <a:ext cx="4987280" cy="2018661"/>
            </a:xfrm>
            <a:custGeom>
              <a:avLst/>
              <a:gdLst/>
              <a:ahLst/>
              <a:cxnLst/>
              <a:rect l="l" t="t" r="r" b="b"/>
              <a:pathLst>
                <a:path w="4987280" h="2018661">
                  <a:moveTo>
                    <a:pt x="0" y="0"/>
                  </a:moveTo>
                  <a:lnTo>
                    <a:pt x="4987280" y="0"/>
                  </a:lnTo>
                  <a:lnTo>
                    <a:pt x="4987280" y="2018661"/>
                  </a:lnTo>
                  <a:lnTo>
                    <a:pt x="0" y="2018661"/>
                  </a:lnTo>
                  <a:lnTo>
                    <a:pt x="0" y="0"/>
                  </a:lnTo>
                  <a:close/>
                </a:path>
              </a:pathLst>
            </a:custGeom>
            <a:blipFill>
              <a:blip r:embed="rId8"/>
              <a:stretch>
                <a:fillRect/>
              </a:stretch>
            </a:blipFill>
          </p:spPr>
        </p:sp>
        <p:sp>
          <p:nvSpPr>
            <p:cNvPr id="17" name="Freeform 17"/>
            <p:cNvSpPr/>
            <p:nvPr/>
          </p:nvSpPr>
          <p:spPr>
            <a:xfrm>
              <a:off x="7213877" y="0"/>
              <a:ext cx="4741180" cy="2100120"/>
            </a:xfrm>
            <a:custGeom>
              <a:avLst/>
              <a:gdLst/>
              <a:ahLst/>
              <a:cxnLst/>
              <a:rect l="l" t="t" r="r" b="b"/>
              <a:pathLst>
                <a:path w="4741180" h="2100120">
                  <a:moveTo>
                    <a:pt x="0" y="0"/>
                  </a:moveTo>
                  <a:lnTo>
                    <a:pt x="4741179" y="0"/>
                  </a:lnTo>
                  <a:lnTo>
                    <a:pt x="4741179" y="2100120"/>
                  </a:lnTo>
                  <a:lnTo>
                    <a:pt x="0" y="2100120"/>
                  </a:lnTo>
                  <a:lnTo>
                    <a:pt x="0" y="0"/>
                  </a:lnTo>
                  <a:close/>
                </a:path>
              </a:pathLst>
            </a:custGeom>
            <a:blipFill>
              <a:blip r:embed="rId9"/>
              <a:stretch>
                <a:fillRect/>
              </a:stretch>
            </a:blipFill>
          </p:spPr>
        </p:sp>
      </p:grpSp>
      <p:sp>
        <p:nvSpPr>
          <p:cNvPr id="18" name="AutoShape 18"/>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grpSp>
        <p:nvGrpSpPr>
          <p:cNvPr id="19" name="Group 19"/>
          <p:cNvGrpSpPr/>
          <p:nvPr/>
        </p:nvGrpSpPr>
        <p:grpSpPr>
          <a:xfrm>
            <a:off x="11597026" y="1524614"/>
            <a:ext cx="5286877" cy="2749135"/>
            <a:chOff x="0" y="-85725"/>
            <a:chExt cx="7049169" cy="3665513"/>
          </a:xfrm>
        </p:grpSpPr>
        <p:sp>
          <p:nvSpPr>
            <p:cNvPr id="20" name="Freeform 20"/>
            <p:cNvSpPr/>
            <p:nvPr/>
          </p:nvSpPr>
          <p:spPr>
            <a:xfrm>
              <a:off x="4011438" y="2658852"/>
              <a:ext cx="3037731" cy="920936"/>
            </a:xfrm>
            <a:custGeom>
              <a:avLst/>
              <a:gdLst/>
              <a:ahLst/>
              <a:cxnLst/>
              <a:rect l="l" t="t" r="r" b="b"/>
              <a:pathLst>
                <a:path w="3037731" h="920936">
                  <a:moveTo>
                    <a:pt x="0" y="0"/>
                  </a:moveTo>
                  <a:lnTo>
                    <a:pt x="3037731" y="0"/>
                  </a:lnTo>
                  <a:lnTo>
                    <a:pt x="3037731" y="920936"/>
                  </a:lnTo>
                  <a:lnTo>
                    <a:pt x="0" y="920936"/>
                  </a:lnTo>
                  <a:lnTo>
                    <a:pt x="0" y="0"/>
                  </a:lnTo>
                  <a:close/>
                </a:path>
              </a:pathLst>
            </a:custGeom>
            <a:blipFill>
              <a:blip r:embed="rId10"/>
              <a:stretch>
                <a:fillRect t="-15712" b="-15712"/>
              </a:stretch>
            </a:blipFill>
          </p:spPr>
        </p:sp>
        <p:sp>
          <p:nvSpPr>
            <p:cNvPr id="21" name="Freeform 21"/>
            <p:cNvSpPr/>
            <p:nvPr/>
          </p:nvSpPr>
          <p:spPr>
            <a:xfrm>
              <a:off x="0" y="804332"/>
              <a:ext cx="5316946" cy="2681466"/>
            </a:xfrm>
            <a:custGeom>
              <a:avLst/>
              <a:gdLst/>
              <a:ahLst/>
              <a:cxnLst/>
              <a:rect l="l" t="t" r="r" b="b"/>
              <a:pathLst>
                <a:path w="5316946" h="2681466">
                  <a:moveTo>
                    <a:pt x="0" y="0"/>
                  </a:moveTo>
                  <a:lnTo>
                    <a:pt x="5316946" y="0"/>
                  </a:lnTo>
                  <a:lnTo>
                    <a:pt x="5316946" y="2681467"/>
                  </a:lnTo>
                  <a:lnTo>
                    <a:pt x="0" y="2681467"/>
                  </a:lnTo>
                  <a:lnTo>
                    <a:pt x="0" y="0"/>
                  </a:lnTo>
                  <a:close/>
                </a:path>
              </a:pathLst>
            </a:custGeom>
            <a:blipFill>
              <a:blip r:embed="rId11"/>
              <a:stretch>
                <a:fillRect b="-82485"/>
              </a:stretch>
            </a:blipFill>
          </p:spPr>
        </p:sp>
        <p:sp>
          <p:nvSpPr>
            <p:cNvPr id="22" name="TextBox 22"/>
            <p:cNvSpPr txBox="1"/>
            <p:nvPr/>
          </p:nvSpPr>
          <p:spPr>
            <a:xfrm>
              <a:off x="171017" y="-85725"/>
              <a:ext cx="3260183" cy="890057"/>
            </a:xfrm>
            <a:prstGeom prst="rect">
              <a:avLst/>
            </a:prstGeom>
          </p:spPr>
          <p:txBody>
            <a:bodyPr wrap="square" lIns="0" tIns="0" rIns="0" bIns="0" rtlCol="0" anchor="t">
              <a:spAutoFit/>
            </a:bodyPr>
            <a:lstStyle/>
            <a:p>
              <a:pPr algn="ctr">
                <a:lnSpc>
                  <a:spcPts val="5600"/>
                </a:lnSpc>
              </a:pPr>
              <a:r>
                <a:rPr lang="en-US" sz="4000" u="sng" dirty="0">
                  <a:solidFill>
                    <a:srgbClr val="000000"/>
                  </a:solidFill>
                  <a:latin typeface="Canva Sans Italics"/>
                </a:rPr>
                <a:t>Formula:</a:t>
              </a:r>
            </a:p>
          </p:txBody>
        </p:sp>
      </p:grpSp>
      <p:sp>
        <p:nvSpPr>
          <p:cNvPr id="23" name="Freeform 23"/>
          <p:cNvSpPr/>
          <p:nvPr/>
        </p:nvSpPr>
        <p:spPr>
          <a:xfrm>
            <a:off x="314936" y="6478239"/>
            <a:ext cx="5128296" cy="738224"/>
          </a:xfrm>
          <a:custGeom>
            <a:avLst/>
            <a:gdLst/>
            <a:ahLst/>
            <a:cxnLst/>
            <a:rect l="l" t="t" r="r" b="b"/>
            <a:pathLst>
              <a:path w="5128296" h="738224">
                <a:moveTo>
                  <a:pt x="0" y="0"/>
                </a:moveTo>
                <a:lnTo>
                  <a:pt x="5128296" y="0"/>
                </a:lnTo>
                <a:lnTo>
                  <a:pt x="5128296" y="738224"/>
                </a:lnTo>
                <a:lnTo>
                  <a:pt x="0" y="738224"/>
                </a:lnTo>
                <a:lnTo>
                  <a:pt x="0" y="0"/>
                </a:lnTo>
                <a:close/>
              </a:path>
            </a:pathLst>
          </a:custGeom>
          <a:blipFill>
            <a:blip r:embed="rId12"/>
            <a:stretch>
              <a:fillRect t="-25949" b="-23067"/>
            </a:stretch>
          </a:blipFill>
        </p:spPr>
        <p:txBody>
          <a:bodyPr/>
          <a:lstStyle/>
          <a:p>
            <a:endParaRPr lang="en-IN" dirty="0"/>
          </a:p>
        </p:txBody>
      </p:sp>
      <p:sp>
        <p:nvSpPr>
          <p:cNvPr id="24" name="TextBox 24"/>
          <p:cNvSpPr txBox="1"/>
          <p:nvPr/>
        </p:nvSpPr>
        <p:spPr>
          <a:xfrm>
            <a:off x="473101" y="7395172"/>
            <a:ext cx="2476976" cy="481330"/>
          </a:xfrm>
          <a:prstGeom prst="rect">
            <a:avLst/>
          </a:prstGeom>
        </p:spPr>
        <p:txBody>
          <a:bodyPr lIns="0" tIns="0" rIns="0" bIns="0" rtlCol="0" anchor="t">
            <a:spAutoFit/>
          </a:bodyPr>
          <a:lstStyle/>
          <a:p>
            <a:pPr algn="ctr">
              <a:lnSpc>
                <a:spcPts val="3919"/>
              </a:lnSpc>
              <a:spcBef>
                <a:spcPct val="0"/>
              </a:spcBef>
            </a:pPr>
            <a:r>
              <a:rPr lang="en-US" sz="2799" u="sng">
                <a:solidFill>
                  <a:srgbClr val="000000"/>
                </a:solidFill>
                <a:latin typeface="Canva Sans Italics"/>
              </a:rPr>
              <a:t>CONCLUSION:</a:t>
            </a:r>
          </a:p>
        </p:txBody>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06774" y="4383369"/>
            <a:ext cx="4095644" cy="5903631"/>
          </a:xfrm>
          <a:custGeom>
            <a:avLst/>
            <a:gdLst/>
            <a:ahLst/>
            <a:cxnLst/>
            <a:rect l="l" t="t" r="r" b="b"/>
            <a:pathLst>
              <a:path w="4095644" h="5903631">
                <a:moveTo>
                  <a:pt x="0" y="0"/>
                </a:moveTo>
                <a:lnTo>
                  <a:pt x="4095644" y="0"/>
                </a:lnTo>
                <a:lnTo>
                  <a:pt x="4095644" y="5903631"/>
                </a:lnTo>
                <a:lnTo>
                  <a:pt x="0" y="59036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TextBox 11"/>
          <p:cNvSpPr txBox="1"/>
          <p:nvPr/>
        </p:nvSpPr>
        <p:spPr>
          <a:xfrm>
            <a:off x="1028700" y="428779"/>
            <a:ext cx="8628892" cy="999816"/>
          </a:xfrm>
          <a:prstGeom prst="rect">
            <a:avLst/>
          </a:prstGeom>
        </p:spPr>
        <p:txBody>
          <a:bodyPr lIns="0" tIns="0" rIns="0" bIns="0" rtlCol="0" anchor="t">
            <a:spAutoFit/>
          </a:bodyPr>
          <a:lstStyle/>
          <a:p>
            <a:pPr marL="0" lvl="0" indent="0">
              <a:lnSpc>
                <a:spcPts val="7367"/>
              </a:lnSpc>
              <a:spcBef>
                <a:spcPct val="0"/>
              </a:spcBef>
            </a:pPr>
            <a:r>
              <a:rPr lang="en-US" sz="5262" u="none" strike="noStrike">
                <a:solidFill>
                  <a:srgbClr val="004AAD"/>
                </a:solidFill>
                <a:latin typeface="Champion"/>
              </a:rPr>
              <a:t>INTRODUCTION</a:t>
            </a:r>
          </a:p>
        </p:txBody>
      </p:sp>
      <p:sp>
        <p:nvSpPr>
          <p:cNvPr id="12" name="TextBox 12"/>
          <p:cNvSpPr txBox="1"/>
          <p:nvPr/>
        </p:nvSpPr>
        <p:spPr>
          <a:xfrm>
            <a:off x="1028700" y="1624964"/>
            <a:ext cx="13062984" cy="7299049"/>
          </a:xfrm>
          <a:prstGeom prst="rect">
            <a:avLst/>
          </a:prstGeom>
        </p:spPr>
        <p:txBody>
          <a:bodyPr lIns="0" tIns="0" rIns="0" bIns="0" rtlCol="0" anchor="t">
            <a:spAutoFit/>
          </a:bodyPr>
          <a:lstStyle/>
          <a:p>
            <a:pPr>
              <a:lnSpc>
                <a:spcPts val="4430"/>
              </a:lnSpc>
            </a:pPr>
            <a:r>
              <a:rPr lang="en-US" sz="3164" dirty="0">
                <a:solidFill>
                  <a:srgbClr val="000000"/>
                </a:solidFill>
                <a:latin typeface="Canva Sans"/>
              </a:rPr>
              <a:t>This report presents statistics which highlight a story on India’s cricketing journey. </a:t>
            </a:r>
          </a:p>
          <a:p>
            <a:pPr>
              <a:lnSpc>
                <a:spcPts val="4430"/>
              </a:lnSpc>
            </a:pPr>
            <a:endParaRPr lang="en-US" sz="3164" dirty="0">
              <a:solidFill>
                <a:srgbClr val="000000"/>
              </a:solidFill>
              <a:latin typeface="Canva Sans"/>
            </a:endParaRPr>
          </a:p>
          <a:p>
            <a:pPr>
              <a:lnSpc>
                <a:spcPts val="4430"/>
              </a:lnSpc>
            </a:pPr>
            <a:r>
              <a:rPr lang="en-US" sz="3164" dirty="0">
                <a:solidFill>
                  <a:srgbClr val="000000"/>
                </a:solidFill>
                <a:latin typeface="Canva Sans"/>
              </a:rPr>
              <a:t>We aim at revealing the trends and patterns of the team’s achievement in ODI cricket. </a:t>
            </a:r>
          </a:p>
          <a:p>
            <a:pPr>
              <a:lnSpc>
                <a:spcPts val="4430"/>
              </a:lnSpc>
            </a:pPr>
            <a:endParaRPr lang="en-US" sz="3164" dirty="0">
              <a:solidFill>
                <a:srgbClr val="000000"/>
              </a:solidFill>
              <a:latin typeface="Canva Sans"/>
            </a:endParaRPr>
          </a:p>
          <a:p>
            <a:pPr>
              <a:lnSpc>
                <a:spcPts val="4430"/>
              </a:lnSpc>
            </a:pPr>
            <a:r>
              <a:rPr lang="en-US" sz="3164" dirty="0">
                <a:solidFill>
                  <a:srgbClr val="000000"/>
                </a:solidFill>
                <a:latin typeface="Canva Sans"/>
              </a:rPr>
              <a:t>We will examine different elements of the team’s statistical environment ranging from batting averages to bowling figures ,win-loss ratios and many more.</a:t>
            </a:r>
          </a:p>
          <a:p>
            <a:pPr>
              <a:lnSpc>
                <a:spcPts val="4430"/>
              </a:lnSpc>
            </a:pPr>
            <a:endParaRPr lang="en-US" sz="3164" dirty="0">
              <a:solidFill>
                <a:srgbClr val="000000"/>
              </a:solidFill>
              <a:latin typeface="Canva Sans"/>
            </a:endParaRPr>
          </a:p>
          <a:p>
            <a:pPr>
              <a:lnSpc>
                <a:spcPts val="4430"/>
              </a:lnSpc>
              <a:spcBef>
                <a:spcPct val="0"/>
              </a:spcBef>
            </a:pPr>
            <a:r>
              <a:rPr lang="en-US" sz="3164" dirty="0">
                <a:solidFill>
                  <a:srgbClr val="000000"/>
                </a:solidFill>
                <a:latin typeface="Canva Sans"/>
              </a:rPr>
              <a:t>A One Day International (ODI) is a form of limited overs cricket, played between two teams with international status, in which each team faces a fixed number of overs, currently 50.[1]</a:t>
            </a: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7113" y="2397740"/>
            <a:ext cx="6136826" cy="907183"/>
          </a:xfrm>
          <a:custGeom>
            <a:avLst/>
            <a:gdLst/>
            <a:ahLst/>
            <a:cxnLst/>
            <a:rect l="l" t="t" r="r" b="b"/>
            <a:pathLst>
              <a:path w="6136826" h="907183">
                <a:moveTo>
                  <a:pt x="0" y="0"/>
                </a:moveTo>
                <a:lnTo>
                  <a:pt x="6136827" y="0"/>
                </a:lnTo>
                <a:lnTo>
                  <a:pt x="6136827" y="907183"/>
                </a:lnTo>
                <a:lnTo>
                  <a:pt x="0" y="907183"/>
                </a:lnTo>
                <a:lnTo>
                  <a:pt x="0" y="0"/>
                </a:lnTo>
                <a:close/>
              </a:path>
            </a:pathLst>
          </a:custGeom>
          <a:blipFill>
            <a:blip r:embed="rId2"/>
            <a:stretch>
              <a:fillRect/>
            </a:stretch>
          </a:blipFill>
        </p:spPr>
      </p:sp>
      <p:sp>
        <p:nvSpPr>
          <p:cNvPr id="3" name="Freeform 3"/>
          <p:cNvSpPr/>
          <p:nvPr/>
        </p:nvSpPr>
        <p:spPr>
          <a:xfrm>
            <a:off x="12720268" y="2290258"/>
            <a:ext cx="5567732" cy="7996742"/>
          </a:xfrm>
          <a:custGeom>
            <a:avLst/>
            <a:gdLst/>
            <a:ahLst/>
            <a:cxnLst/>
            <a:rect l="l" t="t" r="r" b="b"/>
            <a:pathLst>
              <a:path w="5567732" h="7996742">
                <a:moveTo>
                  <a:pt x="0" y="0"/>
                </a:moveTo>
                <a:lnTo>
                  <a:pt x="5567732" y="0"/>
                </a:lnTo>
                <a:lnTo>
                  <a:pt x="5567732" y="7996742"/>
                </a:lnTo>
                <a:lnTo>
                  <a:pt x="0" y="7996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14667" y="4390907"/>
            <a:ext cx="11838545" cy="3497479"/>
          </a:xfrm>
          <a:custGeom>
            <a:avLst/>
            <a:gdLst/>
            <a:ahLst/>
            <a:cxnLst/>
            <a:rect l="l" t="t" r="r" b="b"/>
            <a:pathLst>
              <a:path w="11838545" h="3497479">
                <a:moveTo>
                  <a:pt x="0" y="0"/>
                </a:moveTo>
                <a:lnTo>
                  <a:pt x="11838545" y="0"/>
                </a:lnTo>
                <a:lnTo>
                  <a:pt x="11838545" y="3497479"/>
                </a:lnTo>
                <a:lnTo>
                  <a:pt x="0" y="3497479"/>
                </a:lnTo>
                <a:lnTo>
                  <a:pt x="0" y="0"/>
                </a:lnTo>
                <a:close/>
              </a:path>
            </a:pathLst>
          </a:custGeom>
          <a:blipFill>
            <a:blip r:embed="rId5"/>
            <a:stretch>
              <a:fillRect/>
            </a:stretch>
          </a:blipFill>
        </p:spPr>
      </p:sp>
      <p:sp>
        <p:nvSpPr>
          <p:cNvPr id="5" name="TextBox 5"/>
          <p:cNvSpPr txBox="1"/>
          <p:nvPr/>
        </p:nvSpPr>
        <p:spPr>
          <a:xfrm>
            <a:off x="1514666" y="3494000"/>
            <a:ext cx="1914333"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OUTPUT</a:t>
            </a:r>
          </a:p>
        </p:txBody>
      </p:sp>
      <p:sp>
        <p:nvSpPr>
          <p:cNvPr id="6" name="TextBox 6"/>
          <p:cNvSpPr txBox="1"/>
          <p:nvPr/>
        </p:nvSpPr>
        <p:spPr>
          <a:xfrm>
            <a:off x="1514666" y="1359668"/>
            <a:ext cx="1230705"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CODE</a:t>
            </a:r>
          </a:p>
        </p:txBody>
      </p:sp>
      <p:grpSp>
        <p:nvGrpSpPr>
          <p:cNvPr id="7" name="Group 7"/>
          <p:cNvGrpSpPr/>
          <p:nvPr/>
        </p:nvGrpSpPr>
        <p:grpSpPr>
          <a:xfrm>
            <a:off x="-576751" y="9170656"/>
            <a:ext cx="18883801" cy="1116344"/>
            <a:chOff x="0" y="0"/>
            <a:chExt cx="25178402" cy="1488459"/>
          </a:xfrm>
        </p:grpSpPr>
        <p:sp>
          <p:nvSpPr>
            <p:cNvPr id="8" name="Freeform 8"/>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3101" y="1659295"/>
            <a:ext cx="10644783" cy="787530"/>
          </a:xfrm>
          <a:custGeom>
            <a:avLst/>
            <a:gdLst/>
            <a:ahLst/>
            <a:cxnLst/>
            <a:rect l="l" t="t" r="r" b="b"/>
            <a:pathLst>
              <a:path w="10644783" h="787530">
                <a:moveTo>
                  <a:pt x="0" y="0"/>
                </a:moveTo>
                <a:lnTo>
                  <a:pt x="10644782" y="0"/>
                </a:lnTo>
                <a:lnTo>
                  <a:pt x="10644782" y="787531"/>
                </a:lnTo>
                <a:lnTo>
                  <a:pt x="0" y="787531"/>
                </a:lnTo>
                <a:lnTo>
                  <a:pt x="0" y="0"/>
                </a:lnTo>
                <a:close/>
              </a:path>
            </a:pathLst>
          </a:custGeom>
          <a:blipFill>
            <a:blip r:embed="rId2"/>
            <a:stretch>
              <a:fillRect/>
            </a:stretch>
          </a:blipFill>
        </p:spPr>
      </p:sp>
      <p:sp>
        <p:nvSpPr>
          <p:cNvPr id="3" name="Freeform 3"/>
          <p:cNvSpPr/>
          <p:nvPr/>
        </p:nvSpPr>
        <p:spPr>
          <a:xfrm>
            <a:off x="314936" y="1611670"/>
            <a:ext cx="15427876" cy="1070682"/>
          </a:xfrm>
          <a:custGeom>
            <a:avLst/>
            <a:gdLst/>
            <a:ahLst/>
            <a:cxnLst/>
            <a:rect l="l" t="t" r="r" b="b"/>
            <a:pathLst>
              <a:path w="15427876" h="1070682">
                <a:moveTo>
                  <a:pt x="0" y="0"/>
                </a:moveTo>
                <a:lnTo>
                  <a:pt x="15427876" y="0"/>
                </a:lnTo>
                <a:lnTo>
                  <a:pt x="15427876" y="1070682"/>
                </a:lnTo>
                <a:lnTo>
                  <a:pt x="0" y="1070682"/>
                </a:lnTo>
                <a:lnTo>
                  <a:pt x="0" y="0"/>
                </a:lnTo>
                <a:close/>
              </a:path>
            </a:pathLst>
          </a:custGeom>
          <a:blipFill>
            <a:blip r:embed="rId3"/>
            <a:stretch>
              <a:fillRect l="-1025" t="-10885" r="-633" b="-10885"/>
            </a:stretch>
          </a:blipFill>
        </p:spPr>
      </p:sp>
      <p:sp>
        <p:nvSpPr>
          <p:cNvPr id="4" name="Freeform 4"/>
          <p:cNvSpPr/>
          <p:nvPr/>
        </p:nvSpPr>
        <p:spPr>
          <a:xfrm>
            <a:off x="235854" y="2649506"/>
            <a:ext cx="15506958" cy="947448"/>
          </a:xfrm>
          <a:custGeom>
            <a:avLst/>
            <a:gdLst/>
            <a:ahLst/>
            <a:cxnLst/>
            <a:rect l="l" t="t" r="r" b="b"/>
            <a:pathLst>
              <a:path w="15506958" h="947448">
                <a:moveTo>
                  <a:pt x="0" y="0"/>
                </a:moveTo>
                <a:lnTo>
                  <a:pt x="15506958" y="0"/>
                </a:lnTo>
                <a:lnTo>
                  <a:pt x="15506958" y="947447"/>
                </a:lnTo>
                <a:lnTo>
                  <a:pt x="0" y="947447"/>
                </a:lnTo>
                <a:lnTo>
                  <a:pt x="0" y="0"/>
                </a:lnTo>
                <a:close/>
              </a:path>
            </a:pathLst>
          </a:custGeom>
          <a:blipFill>
            <a:blip r:embed="rId4"/>
            <a:stretch>
              <a:fillRect t="-26490"/>
            </a:stretch>
          </a:blipFill>
        </p:spPr>
      </p:sp>
      <p:sp>
        <p:nvSpPr>
          <p:cNvPr id="5" name="Freeform 5"/>
          <p:cNvSpPr/>
          <p:nvPr/>
        </p:nvSpPr>
        <p:spPr>
          <a:xfrm>
            <a:off x="314936" y="3580392"/>
            <a:ext cx="2198965" cy="798523"/>
          </a:xfrm>
          <a:custGeom>
            <a:avLst/>
            <a:gdLst/>
            <a:ahLst/>
            <a:cxnLst/>
            <a:rect l="l" t="t" r="r" b="b"/>
            <a:pathLst>
              <a:path w="2198965" h="798523">
                <a:moveTo>
                  <a:pt x="0" y="0"/>
                </a:moveTo>
                <a:lnTo>
                  <a:pt x="2198966" y="0"/>
                </a:lnTo>
                <a:lnTo>
                  <a:pt x="2198966" y="798523"/>
                </a:lnTo>
                <a:lnTo>
                  <a:pt x="0" y="798523"/>
                </a:lnTo>
                <a:lnTo>
                  <a:pt x="0" y="0"/>
                </a:lnTo>
                <a:close/>
              </a:path>
            </a:pathLst>
          </a:custGeom>
          <a:blipFill>
            <a:blip r:embed="rId5"/>
            <a:stretch>
              <a:fillRect t="-31702"/>
            </a:stretch>
          </a:blipFill>
        </p:spPr>
      </p:sp>
      <p:sp>
        <p:nvSpPr>
          <p:cNvPr id="6" name="TextBox 6"/>
          <p:cNvSpPr txBox="1"/>
          <p:nvPr/>
        </p:nvSpPr>
        <p:spPr>
          <a:xfrm>
            <a:off x="314936" y="178224"/>
            <a:ext cx="1797306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6</a:t>
            </a:r>
            <a:r>
              <a:rPr lang="en-US" sz="3699" u="none" strike="noStrike">
                <a:solidFill>
                  <a:srgbClr val="004AAD"/>
                </a:solidFill>
                <a:latin typeface="Champion"/>
              </a:rPr>
              <a:t>) TESTING FOR EQUALITY OF MEAN OF ECONOMY RATE OF SPIN BOWLER AND FAST BOWLER.</a:t>
            </a:r>
          </a:p>
        </p:txBody>
      </p:sp>
      <p:sp>
        <p:nvSpPr>
          <p:cNvPr id="7" name="Freeform 7"/>
          <p:cNvSpPr/>
          <p:nvPr/>
        </p:nvSpPr>
        <p:spPr>
          <a:xfrm>
            <a:off x="13809688" y="3799633"/>
            <a:ext cx="4019645" cy="6172200"/>
          </a:xfrm>
          <a:custGeom>
            <a:avLst/>
            <a:gdLst/>
            <a:ahLst/>
            <a:cxnLst/>
            <a:rect l="l" t="t" r="r" b="b"/>
            <a:pathLst>
              <a:path w="4019645" h="6172200">
                <a:moveTo>
                  <a:pt x="0" y="0"/>
                </a:moveTo>
                <a:lnTo>
                  <a:pt x="4019645" y="0"/>
                </a:lnTo>
                <a:lnTo>
                  <a:pt x="4019645" y="6172200"/>
                </a:lnTo>
                <a:lnTo>
                  <a:pt x="0" y="61722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576751" y="9170656"/>
            <a:ext cx="18883801" cy="1116344"/>
            <a:chOff x="0" y="0"/>
            <a:chExt cx="25178402" cy="1488459"/>
          </a:xfrm>
        </p:grpSpPr>
        <p:sp>
          <p:nvSpPr>
            <p:cNvPr id="9" name="Freeform 9"/>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16" name="TextBox 16"/>
          <p:cNvSpPr txBox="1"/>
          <p:nvPr/>
        </p:nvSpPr>
        <p:spPr>
          <a:xfrm>
            <a:off x="556736" y="4223573"/>
            <a:ext cx="3329464"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
        <p:nvSpPr>
          <p:cNvPr id="17" name="TextBox 17"/>
          <p:cNvSpPr txBox="1"/>
          <p:nvPr/>
        </p:nvSpPr>
        <p:spPr>
          <a:xfrm>
            <a:off x="473101" y="4939218"/>
            <a:ext cx="12503348" cy="3683001"/>
          </a:xfrm>
          <a:prstGeom prst="rect">
            <a:avLst/>
          </a:prstGeom>
        </p:spPr>
        <p:txBody>
          <a:bodyPr lIns="0" tIns="0" rIns="0" bIns="0" rtlCol="0" anchor="t">
            <a:spAutoFit/>
          </a:bodyPr>
          <a:lstStyle/>
          <a:p>
            <a:pPr marL="0" lvl="0" indent="0" algn="l">
              <a:lnSpc>
                <a:spcPts val="4899"/>
              </a:lnSpc>
              <a:spcBef>
                <a:spcPct val="0"/>
              </a:spcBef>
            </a:pPr>
            <a:r>
              <a:rPr lang="en-US" sz="3499" u="none" strike="noStrike">
                <a:solidFill>
                  <a:srgbClr val="000000"/>
                </a:solidFill>
                <a:latin typeface="Canva Sans Italics"/>
              </a:rPr>
              <a:t>1)The two samples are independent</a:t>
            </a:r>
          </a:p>
          <a:p>
            <a:pPr marL="0" lvl="0" indent="0" algn="l">
              <a:lnSpc>
                <a:spcPts val="4899"/>
              </a:lnSpc>
              <a:spcBef>
                <a:spcPct val="0"/>
              </a:spcBef>
            </a:pPr>
            <a:r>
              <a:rPr lang="en-US" sz="3499" u="none" strike="noStrike">
                <a:solidFill>
                  <a:srgbClr val="000000"/>
                </a:solidFill>
                <a:latin typeface="Canva Sans Italics"/>
              </a:rPr>
              <a:t>2)Both samples have been drawn from normal population</a:t>
            </a:r>
          </a:p>
          <a:p>
            <a:pPr marL="0" lvl="0" indent="0" algn="l">
              <a:lnSpc>
                <a:spcPts val="4899"/>
              </a:lnSpc>
              <a:spcBef>
                <a:spcPct val="0"/>
              </a:spcBef>
            </a:pPr>
            <a:r>
              <a:rPr lang="en-US" sz="3499" u="none" strike="noStrike">
                <a:solidFill>
                  <a:srgbClr val="000000"/>
                </a:solidFill>
                <a:latin typeface="Canva Sans Italics"/>
              </a:rPr>
              <a:t>3)Population variances are equal and unknown</a:t>
            </a:r>
          </a:p>
          <a:p>
            <a:pPr marL="0" lvl="0" indent="0" algn="l">
              <a:lnSpc>
                <a:spcPts val="4899"/>
              </a:lnSpc>
              <a:spcBef>
                <a:spcPct val="0"/>
              </a:spcBef>
            </a:pPr>
            <a:endParaRPr lang="en-US" sz="3499" u="none" strike="noStrike">
              <a:solidFill>
                <a:srgbClr val="000000"/>
              </a:solidFill>
              <a:latin typeface="Canva Sans Italics"/>
            </a:endParaRPr>
          </a:p>
          <a:p>
            <a:pPr marL="0" lvl="0" indent="0" algn="l">
              <a:lnSpc>
                <a:spcPts val="4899"/>
              </a:lnSpc>
              <a:spcBef>
                <a:spcPct val="0"/>
              </a:spcBef>
            </a:pPr>
            <a:endParaRPr lang="en-US" sz="3499" u="none" strike="noStrike">
              <a:solidFill>
                <a:srgbClr val="000000"/>
              </a:solidFill>
              <a:latin typeface="Canva Sans Italics"/>
            </a:endParaRPr>
          </a:p>
          <a:p>
            <a:pPr marL="0" lvl="0" indent="0" algn="l">
              <a:lnSpc>
                <a:spcPts val="4899"/>
              </a:lnSpc>
              <a:spcBef>
                <a:spcPct val="0"/>
              </a:spcBef>
            </a:pPr>
            <a:endParaRPr lang="en-US" sz="3499" u="none" strike="noStrike">
              <a:solidFill>
                <a:srgbClr val="000000"/>
              </a:solidFill>
              <a:latin typeface="Canva Sans Italics"/>
            </a:endParaRPr>
          </a:p>
        </p:txBody>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4936" y="5512481"/>
            <a:ext cx="4702313" cy="2565323"/>
          </a:xfrm>
          <a:custGeom>
            <a:avLst/>
            <a:gdLst/>
            <a:ahLst/>
            <a:cxnLst/>
            <a:rect l="l" t="t" r="r" b="b"/>
            <a:pathLst>
              <a:path w="4702313" h="2565323">
                <a:moveTo>
                  <a:pt x="0" y="0"/>
                </a:moveTo>
                <a:lnTo>
                  <a:pt x="4702313" y="0"/>
                </a:lnTo>
                <a:lnTo>
                  <a:pt x="4702313" y="2565323"/>
                </a:lnTo>
                <a:lnTo>
                  <a:pt x="0" y="2565323"/>
                </a:lnTo>
                <a:lnTo>
                  <a:pt x="0" y="0"/>
                </a:lnTo>
                <a:close/>
              </a:path>
            </a:pathLst>
          </a:custGeom>
          <a:blipFill>
            <a:blip r:embed="rId2"/>
            <a:stretch>
              <a:fillRect t="-11468"/>
            </a:stretch>
          </a:blipFill>
        </p:spPr>
      </p:sp>
      <p:sp>
        <p:nvSpPr>
          <p:cNvPr id="3" name="Freeform 3"/>
          <p:cNvSpPr/>
          <p:nvPr/>
        </p:nvSpPr>
        <p:spPr>
          <a:xfrm>
            <a:off x="4599226" y="6845145"/>
            <a:ext cx="5608518" cy="1232659"/>
          </a:xfrm>
          <a:custGeom>
            <a:avLst/>
            <a:gdLst/>
            <a:ahLst/>
            <a:cxnLst/>
            <a:rect l="l" t="t" r="r" b="b"/>
            <a:pathLst>
              <a:path w="5608518" h="1232659">
                <a:moveTo>
                  <a:pt x="0" y="0"/>
                </a:moveTo>
                <a:lnTo>
                  <a:pt x="5608519" y="0"/>
                </a:lnTo>
                <a:lnTo>
                  <a:pt x="5608519" y="1232659"/>
                </a:lnTo>
                <a:lnTo>
                  <a:pt x="0" y="1232659"/>
                </a:lnTo>
                <a:lnTo>
                  <a:pt x="0" y="0"/>
                </a:lnTo>
                <a:close/>
              </a:path>
            </a:pathLst>
          </a:custGeom>
          <a:blipFill>
            <a:blip r:embed="rId3"/>
            <a:stretch>
              <a:fillRect t="-24533" b="-8329"/>
            </a:stretch>
          </a:blipFill>
        </p:spPr>
      </p:sp>
      <p:sp>
        <p:nvSpPr>
          <p:cNvPr id="4" name="Freeform 4"/>
          <p:cNvSpPr/>
          <p:nvPr/>
        </p:nvSpPr>
        <p:spPr>
          <a:xfrm>
            <a:off x="473101" y="1659295"/>
            <a:ext cx="10644783" cy="787530"/>
          </a:xfrm>
          <a:custGeom>
            <a:avLst/>
            <a:gdLst/>
            <a:ahLst/>
            <a:cxnLst/>
            <a:rect l="l" t="t" r="r" b="b"/>
            <a:pathLst>
              <a:path w="10644783" h="787530">
                <a:moveTo>
                  <a:pt x="0" y="0"/>
                </a:moveTo>
                <a:lnTo>
                  <a:pt x="10644782" y="0"/>
                </a:lnTo>
                <a:lnTo>
                  <a:pt x="10644782" y="787531"/>
                </a:lnTo>
                <a:lnTo>
                  <a:pt x="0" y="787531"/>
                </a:lnTo>
                <a:lnTo>
                  <a:pt x="0" y="0"/>
                </a:lnTo>
                <a:close/>
              </a:path>
            </a:pathLst>
          </a:custGeom>
          <a:blipFill>
            <a:blip r:embed="rId4"/>
            <a:stretch>
              <a:fillRect/>
            </a:stretch>
          </a:blipFill>
        </p:spPr>
      </p:sp>
      <p:sp>
        <p:nvSpPr>
          <p:cNvPr id="5" name="Freeform 5"/>
          <p:cNvSpPr/>
          <p:nvPr/>
        </p:nvSpPr>
        <p:spPr>
          <a:xfrm>
            <a:off x="314936" y="1611670"/>
            <a:ext cx="15427876" cy="1070682"/>
          </a:xfrm>
          <a:custGeom>
            <a:avLst/>
            <a:gdLst/>
            <a:ahLst/>
            <a:cxnLst/>
            <a:rect l="l" t="t" r="r" b="b"/>
            <a:pathLst>
              <a:path w="15427876" h="1070682">
                <a:moveTo>
                  <a:pt x="0" y="0"/>
                </a:moveTo>
                <a:lnTo>
                  <a:pt x="15427876" y="0"/>
                </a:lnTo>
                <a:lnTo>
                  <a:pt x="15427876" y="1070682"/>
                </a:lnTo>
                <a:lnTo>
                  <a:pt x="0" y="1070682"/>
                </a:lnTo>
                <a:lnTo>
                  <a:pt x="0" y="0"/>
                </a:lnTo>
                <a:close/>
              </a:path>
            </a:pathLst>
          </a:custGeom>
          <a:blipFill>
            <a:blip r:embed="rId5"/>
            <a:stretch>
              <a:fillRect l="-1025" t="-10885" r="-633" b="-10885"/>
            </a:stretch>
          </a:blipFill>
        </p:spPr>
      </p:sp>
      <p:sp>
        <p:nvSpPr>
          <p:cNvPr id="6" name="Freeform 6"/>
          <p:cNvSpPr/>
          <p:nvPr/>
        </p:nvSpPr>
        <p:spPr>
          <a:xfrm>
            <a:off x="235854" y="2649506"/>
            <a:ext cx="15506958" cy="947448"/>
          </a:xfrm>
          <a:custGeom>
            <a:avLst/>
            <a:gdLst/>
            <a:ahLst/>
            <a:cxnLst/>
            <a:rect l="l" t="t" r="r" b="b"/>
            <a:pathLst>
              <a:path w="15506958" h="947448">
                <a:moveTo>
                  <a:pt x="0" y="0"/>
                </a:moveTo>
                <a:lnTo>
                  <a:pt x="15506958" y="0"/>
                </a:lnTo>
                <a:lnTo>
                  <a:pt x="15506958" y="947447"/>
                </a:lnTo>
                <a:lnTo>
                  <a:pt x="0" y="947447"/>
                </a:lnTo>
                <a:lnTo>
                  <a:pt x="0" y="0"/>
                </a:lnTo>
                <a:close/>
              </a:path>
            </a:pathLst>
          </a:custGeom>
          <a:blipFill>
            <a:blip r:embed="rId6"/>
            <a:stretch>
              <a:fillRect t="-26490"/>
            </a:stretch>
          </a:blipFill>
        </p:spPr>
      </p:sp>
      <p:sp>
        <p:nvSpPr>
          <p:cNvPr id="7" name="Freeform 7"/>
          <p:cNvSpPr/>
          <p:nvPr/>
        </p:nvSpPr>
        <p:spPr>
          <a:xfrm>
            <a:off x="314936" y="3580392"/>
            <a:ext cx="2198965" cy="798523"/>
          </a:xfrm>
          <a:custGeom>
            <a:avLst/>
            <a:gdLst/>
            <a:ahLst/>
            <a:cxnLst/>
            <a:rect l="l" t="t" r="r" b="b"/>
            <a:pathLst>
              <a:path w="2198965" h="798523">
                <a:moveTo>
                  <a:pt x="0" y="0"/>
                </a:moveTo>
                <a:lnTo>
                  <a:pt x="2198966" y="0"/>
                </a:lnTo>
                <a:lnTo>
                  <a:pt x="2198966" y="798523"/>
                </a:lnTo>
                <a:lnTo>
                  <a:pt x="0" y="798523"/>
                </a:lnTo>
                <a:lnTo>
                  <a:pt x="0" y="0"/>
                </a:lnTo>
                <a:close/>
              </a:path>
            </a:pathLst>
          </a:custGeom>
          <a:blipFill>
            <a:blip r:embed="rId7"/>
            <a:stretch>
              <a:fillRect t="-31702"/>
            </a:stretch>
          </a:blipFill>
        </p:spPr>
      </p:sp>
      <p:sp>
        <p:nvSpPr>
          <p:cNvPr id="8" name="TextBox 8"/>
          <p:cNvSpPr txBox="1"/>
          <p:nvPr/>
        </p:nvSpPr>
        <p:spPr>
          <a:xfrm>
            <a:off x="314936" y="178224"/>
            <a:ext cx="1797306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6</a:t>
            </a:r>
            <a:r>
              <a:rPr lang="en-US" sz="3699" u="none" strike="noStrike">
                <a:solidFill>
                  <a:srgbClr val="004AAD"/>
                </a:solidFill>
                <a:latin typeface="Champion"/>
              </a:rPr>
              <a:t>) TESTING FOR EQUALITY OF MEAN OF ECONOMY RATE OF SPIN BOWLER AND FAST BOWLER.</a:t>
            </a:r>
          </a:p>
        </p:txBody>
      </p:sp>
      <p:sp>
        <p:nvSpPr>
          <p:cNvPr id="9" name="TextBox 9"/>
          <p:cNvSpPr txBox="1"/>
          <p:nvPr/>
        </p:nvSpPr>
        <p:spPr>
          <a:xfrm>
            <a:off x="394018" y="4490132"/>
            <a:ext cx="2351354" cy="688974"/>
          </a:xfrm>
          <a:prstGeom prst="rect">
            <a:avLst/>
          </a:prstGeom>
        </p:spPr>
        <p:txBody>
          <a:bodyPr wrap="square" lIns="0" tIns="0" rIns="0" bIns="0" rtlCol="0" anchor="t">
            <a:spAutoFit/>
          </a:bodyPr>
          <a:lstStyle/>
          <a:p>
            <a:pPr algn="ctr">
              <a:lnSpc>
                <a:spcPts val="5600"/>
              </a:lnSpc>
            </a:pPr>
            <a:r>
              <a:rPr lang="en-US" sz="4000" u="sng" dirty="0">
                <a:solidFill>
                  <a:srgbClr val="000000"/>
                </a:solidFill>
                <a:latin typeface="Canva Sans Italics"/>
              </a:rPr>
              <a:t>Formula:</a:t>
            </a:r>
          </a:p>
        </p:txBody>
      </p:sp>
      <p:sp>
        <p:nvSpPr>
          <p:cNvPr id="10" name="Freeform 10"/>
          <p:cNvSpPr/>
          <p:nvPr/>
        </p:nvSpPr>
        <p:spPr>
          <a:xfrm>
            <a:off x="13809688" y="3799633"/>
            <a:ext cx="4019645" cy="6172200"/>
          </a:xfrm>
          <a:custGeom>
            <a:avLst/>
            <a:gdLst/>
            <a:ahLst/>
            <a:cxnLst/>
            <a:rect l="l" t="t" r="r" b="b"/>
            <a:pathLst>
              <a:path w="4019645" h="6172200">
                <a:moveTo>
                  <a:pt x="0" y="0"/>
                </a:moveTo>
                <a:lnTo>
                  <a:pt x="4019645" y="0"/>
                </a:lnTo>
                <a:lnTo>
                  <a:pt x="4019645" y="6172200"/>
                </a:lnTo>
                <a:lnTo>
                  <a:pt x="0" y="61722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1" name="Group 11"/>
          <p:cNvGrpSpPr/>
          <p:nvPr/>
        </p:nvGrpSpPr>
        <p:grpSpPr>
          <a:xfrm>
            <a:off x="-576751" y="9170656"/>
            <a:ext cx="18883801" cy="1116344"/>
            <a:chOff x="0" y="0"/>
            <a:chExt cx="25178402" cy="1488459"/>
          </a:xfrm>
        </p:grpSpPr>
        <p:sp>
          <p:nvSpPr>
            <p:cNvPr id="12" name="Freeform 12"/>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Freeform 16"/>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spTree>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14906707" y="4887588"/>
            <a:ext cx="2888145" cy="5427994"/>
          </a:xfrm>
          <a:custGeom>
            <a:avLst/>
            <a:gdLst/>
            <a:ahLst/>
            <a:cxnLst/>
            <a:rect l="l" t="t" r="r" b="b"/>
            <a:pathLst>
              <a:path w="2888145" h="5427994">
                <a:moveTo>
                  <a:pt x="0" y="0"/>
                </a:moveTo>
                <a:lnTo>
                  <a:pt x="2888145" y="0"/>
                </a:lnTo>
                <a:lnTo>
                  <a:pt x="2888145" y="5427994"/>
                </a:lnTo>
                <a:lnTo>
                  <a:pt x="0" y="54279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256687" y="1146897"/>
            <a:ext cx="9710930" cy="3422477"/>
          </a:xfrm>
          <a:custGeom>
            <a:avLst/>
            <a:gdLst/>
            <a:ahLst/>
            <a:cxnLst/>
            <a:rect l="l" t="t" r="r" b="b"/>
            <a:pathLst>
              <a:path w="9710930" h="3422477">
                <a:moveTo>
                  <a:pt x="0" y="0"/>
                </a:moveTo>
                <a:lnTo>
                  <a:pt x="9710930" y="0"/>
                </a:lnTo>
                <a:lnTo>
                  <a:pt x="9710930" y="3422477"/>
                </a:lnTo>
                <a:lnTo>
                  <a:pt x="0" y="3422477"/>
                </a:lnTo>
                <a:lnTo>
                  <a:pt x="0" y="0"/>
                </a:lnTo>
                <a:close/>
              </a:path>
            </a:pathLst>
          </a:custGeom>
          <a:blipFill>
            <a:blip r:embed="rId6"/>
            <a:stretch>
              <a:fillRect/>
            </a:stretch>
          </a:blipFill>
        </p:spPr>
      </p:sp>
      <p:sp>
        <p:nvSpPr>
          <p:cNvPr id="12" name="Freeform 12"/>
          <p:cNvSpPr/>
          <p:nvPr/>
        </p:nvSpPr>
        <p:spPr>
          <a:xfrm>
            <a:off x="436185" y="5473832"/>
            <a:ext cx="9531432" cy="3068524"/>
          </a:xfrm>
          <a:custGeom>
            <a:avLst/>
            <a:gdLst/>
            <a:ahLst/>
            <a:cxnLst/>
            <a:rect l="l" t="t" r="r" b="b"/>
            <a:pathLst>
              <a:path w="9531432" h="3068524">
                <a:moveTo>
                  <a:pt x="0" y="0"/>
                </a:moveTo>
                <a:lnTo>
                  <a:pt x="9531432" y="0"/>
                </a:lnTo>
                <a:lnTo>
                  <a:pt x="9531432" y="3068523"/>
                </a:lnTo>
                <a:lnTo>
                  <a:pt x="0" y="3068523"/>
                </a:lnTo>
                <a:lnTo>
                  <a:pt x="0" y="0"/>
                </a:lnTo>
                <a:close/>
              </a:path>
            </a:pathLst>
          </a:custGeom>
          <a:blipFill>
            <a:blip r:embed="rId7"/>
            <a:stretch>
              <a:fillRect/>
            </a:stretch>
          </a:blipFill>
        </p:spPr>
      </p:sp>
      <p:sp>
        <p:nvSpPr>
          <p:cNvPr id="13" name="TextBox 13"/>
          <p:cNvSpPr txBox="1"/>
          <p:nvPr/>
        </p:nvSpPr>
        <p:spPr>
          <a:xfrm>
            <a:off x="436184" y="4744713"/>
            <a:ext cx="1773615"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OUTPUT</a:t>
            </a:r>
          </a:p>
        </p:txBody>
      </p:sp>
      <p:sp>
        <p:nvSpPr>
          <p:cNvPr id="14" name="TextBox 14"/>
          <p:cNvSpPr txBox="1"/>
          <p:nvPr/>
        </p:nvSpPr>
        <p:spPr>
          <a:xfrm>
            <a:off x="10250932" y="604202"/>
            <a:ext cx="2891076" cy="706120"/>
          </a:xfrm>
          <a:prstGeom prst="rect">
            <a:avLst/>
          </a:prstGeom>
        </p:spPr>
        <p:txBody>
          <a:bodyPr lIns="0" tIns="0" rIns="0" bIns="0" rtlCol="0" anchor="t">
            <a:spAutoFit/>
          </a:bodyPr>
          <a:lstStyle/>
          <a:p>
            <a:pPr marL="0" lvl="0" indent="0" algn="l">
              <a:lnSpc>
                <a:spcPts val="5179"/>
              </a:lnSpc>
              <a:spcBef>
                <a:spcPct val="0"/>
              </a:spcBef>
            </a:pPr>
            <a:r>
              <a:rPr lang="en-US" sz="3699" u="none" strike="noStrike">
                <a:solidFill>
                  <a:srgbClr val="004AAD"/>
                </a:solidFill>
                <a:latin typeface="Champion"/>
              </a:rPr>
              <a:t>CONCLUSION:</a:t>
            </a:r>
          </a:p>
        </p:txBody>
      </p:sp>
      <p:sp>
        <p:nvSpPr>
          <p:cNvPr id="15" name="TextBox 15"/>
          <p:cNvSpPr txBox="1"/>
          <p:nvPr/>
        </p:nvSpPr>
        <p:spPr>
          <a:xfrm>
            <a:off x="436184" y="461645"/>
            <a:ext cx="1392615"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CODES</a:t>
            </a:r>
          </a:p>
        </p:txBody>
      </p:sp>
      <p:sp>
        <p:nvSpPr>
          <p:cNvPr id="16" name="TextBox 16"/>
          <p:cNvSpPr txBox="1"/>
          <p:nvPr/>
        </p:nvSpPr>
        <p:spPr>
          <a:xfrm>
            <a:off x="10250932" y="1500409"/>
            <a:ext cx="7869870" cy="2658303"/>
          </a:xfrm>
          <a:prstGeom prst="rect">
            <a:avLst/>
          </a:prstGeom>
        </p:spPr>
        <p:txBody>
          <a:bodyPr lIns="0" tIns="0" rIns="0" bIns="0" rtlCol="0" anchor="t">
            <a:spAutoFit/>
          </a:bodyPr>
          <a:lstStyle/>
          <a:p>
            <a:pPr>
              <a:lnSpc>
                <a:spcPts val="4222"/>
              </a:lnSpc>
              <a:spcBef>
                <a:spcPct val="0"/>
              </a:spcBef>
            </a:pPr>
            <a:r>
              <a:rPr lang="en-US" sz="3016">
                <a:solidFill>
                  <a:srgbClr val="000000"/>
                </a:solidFill>
                <a:latin typeface="Canva Sans"/>
              </a:rPr>
              <a:t>The means of Economy Rate of spin bowler and fast bowler are equal.</a:t>
            </a:r>
          </a:p>
          <a:p>
            <a:pPr>
              <a:lnSpc>
                <a:spcPts val="4222"/>
              </a:lnSpc>
              <a:spcBef>
                <a:spcPct val="0"/>
              </a:spcBef>
            </a:pPr>
            <a:r>
              <a:rPr lang="en-US" sz="3016">
                <a:solidFill>
                  <a:srgbClr val="000000"/>
                </a:solidFill>
                <a:latin typeface="Canva Sans"/>
              </a:rPr>
              <a:t>Hence,we can conclude that the performance of both spinners and fast bowlers is equally good for the team.</a:t>
            </a:r>
          </a:p>
        </p:txBody>
      </p:sp>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66732" y="6022532"/>
            <a:ext cx="4758124" cy="4264468"/>
          </a:xfrm>
          <a:custGeom>
            <a:avLst/>
            <a:gdLst/>
            <a:ahLst/>
            <a:cxnLst/>
            <a:rect l="l" t="t" r="r" b="b"/>
            <a:pathLst>
              <a:path w="4758124" h="4264468">
                <a:moveTo>
                  <a:pt x="0" y="0"/>
                </a:moveTo>
                <a:lnTo>
                  <a:pt x="4758124" y="0"/>
                </a:lnTo>
                <a:lnTo>
                  <a:pt x="4758124" y="4264468"/>
                </a:lnTo>
                <a:lnTo>
                  <a:pt x="0" y="4264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7675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556736" y="1668071"/>
            <a:ext cx="8966292" cy="2634191"/>
            <a:chOff x="0" y="0"/>
            <a:chExt cx="11955056" cy="3512254"/>
          </a:xfrm>
        </p:grpSpPr>
        <p:sp>
          <p:nvSpPr>
            <p:cNvPr id="12" name="Freeform 12"/>
            <p:cNvSpPr/>
            <p:nvPr/>
          </p:nvSpPr>
          <p:spPr>
            <a:xfrm>
              <a:off x="285543" y="2297780"/>
              <a:ext cx="3344406" cy="1214474"/>
            </a:xfrm>
            <a:custGeom>
              <a:avLst/>
              <a:gdLst/>
              <a:ahLst/>
              <a:cxnLst/>
              <a:rect l="l" t="t" r="r" b="b"/>
              <a:pathLst>
                <a:path w="3344406" h="1214474">
                  <a:moveTo>
                    <a:pt x="0" y="0"/>
                  </a:moveTo>
                  <a:lnTo>
                    <a:pt x="3344406" y="0"/>
                  </a:lnTo>
                  <a:lnTo>
                    <a:pt x="3344406" y="1214474"/>
                  </a:lnTo>
                  <a:lnTo>
                    <a:pt x="0" y="1214474"/>
                  </a:lnTo>
                  <a:lnTo>
                    <a:pt x="0" y="0"/>
                  </a:lnTo>
                  <a:close/>
                </a:path>
              </a:pathLst>
            </a:custGeom>
            <a:blipFill>
              <a:blip r:embed="rId6"/>
              <a:stretch>
                <a:fillRect t="-31702"/>
              </a:stretch>
            </a:blipFill>
          </p:spPr>
        </p:sp>
        <p:sp>
          <p:nvSpPr>
            <p:cNvPr id="13" name="Freeform 13"/>
            <p:cNvSpPr/>
            <p:nvPr/>
          </p:nvSpPr>
          <p:spPr>
            <a:xfrm>
              <a:off x="0" y="0"/>
              <a:ext cx="4987280" cy="2018661"/>
            </a:xfrm>
            <a:custGeom>
              <a:avLst/>
              <a:gdLst/>
              <a:ahLst/>
              <a:cxnLst/>
              <a:rect l="l" t="t" r="r" b="b"/>
              <a:pathLst>
                <a:path w="4987280" h="2018661">
                  <a:moveTo>
                    <a:pt x="0" y="0"/>
                  </a:moveTo>
                  <a:lnTo>
                    <a:pt x="4987280" y="0"/>
                  </a:lnTo>
                  <a:lnTo>
                    <a:pt x="4987280" y="2018661"/>
                  </a:lnTo>
                  <a:lnTo>
                    <a:pt x="0" y="2018661"/>
                  </a:lnTo>
                  <a:lnTo>
                    <a:pt x="0" y="0"/>
                  </a:lnTo>
                  <a:close/>
                </a:path>
              </a:pathLst>
            </a:custGeom>
            <a:blipFill>
              <a:blip r:embed="rId7"/>
              <a:stretch>
                <a:fillRect/>
              </a:stretch>
            </a:blipFill>
          </p:spPr>
        </p:sp>
        <p:sp>
          <p:nvSpPr>
            <p:cNvPr id="14" name="Freeform 14"/>
            <p:cNvSpPr/>
            <p:nvPr/>
          </p:nvSpPr>
          <p:spPr>
            <a:xfrm>
              <a:off x="7213877" y="0"/>
              <a:ext cx="4741180" cy="2100120"/>
            </a:xfrm>
            <a:custGeom>
              <a:avLst/>
              <a:gdLst/>
              <a:ahLst/>
              <a:cxnLst/>
              <a:rect l="l" t="t" r="r" b="b"/>
              <a:pathLst>
                <a:path w="4741180" h="2100120">
                  <a:moveTo>
                    <a:pt x="0" y="0"/>
                  </a:moveTo>
                  <a:lnTo>
                    <a:pt x="4741179" y="0"/>
                  </a:lnTo>
                  <a:lnTo>
                    <a:pt x="4741179" y="2100120"/>
                  </a:lnTo>
                  <a:lnTo>
                    <a:pt x="0" y="2100120"/>
                  </a:lnTo>
                  <a:lnTo>
                    <a:pt x="0" y="0"/>
                  </a:lnTo>
                  <a:close/>
                </a:path>
              </a:pathLst>
            </a:custGeom>
            <a:blipFill>
              <a:blip r:embed="rId8"/>
              <a:stretch>
                <a:fillRect/>
              </a:stretch>
            </a:blipFill>
          </p:spPr>
        </p:sp>
        <p:sp>
          <p:nvSpPr>
            <p:cNvPr id="15" name="Freeform 15"/>
            <p:cNvSpPr/>
            <p:nvPr/>
          </p:nvSpPr>
          <p:spPr>
            <a:xfrm>
              <a:off x="4230053" y="2191588"/>
              <a:ext cx="5809526" cy="1126848"/>
            </a:xfrm>
            <a:custGeom>
              <a:avLst/>
              <a:gdLst/>
              <a:ahLst/>
              <a:cxnLst/>
              <a:rect l="l" t="t" r="r" b="b"/>
              <a:pathLst>
                <a:path w="5809526" h="1126848">
                  <a:moveTo>
                    <a:pt x="0" y="0"/>
                  </a:moveTo>
                  <a:lnTo>
                    <a:pt x="5809526" y="0"/>
                  </a:lnTo>
                  <a:lnTo>
                    <a:pt x="5809526" y="1126848"/>
                  </a:lnTo>
                  <a:lnTo>
                    <a:pt x="0" y="1126848"/>
                  </a:lnTo>
                  <a:lnTo>
                    <a:pt x="0" y="0"/>
                  </a:lnTo>
                  <a:close/>
                </a:path>
              </a:pathLst>
            </a:custGeom>
            <a:blipFill>
              <a:blip r:embed="rId9"/>
              <a:stretch>
                <a:fillRect/>
              </a:stretch>
            </a:blipFill>
          </p:spPr>
        </p:sp>
      </p:grpSp>
      <p:sp>
        <p:nvSpPr>
          <p:cNvPr id="16" name="TextBox 16"/>
          <p:cNvSpPr txBox="1"/>
          <p:nvPr/>
        </p:nvSpPr>
        <p:spPr>
          <a:xfrm>
            <a:off x="322838" y="240539"/>
            <a:ext cx="1646660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7)COMPARING VARIANCES OF TWO INDEPENDENT POPULATIONS OF BATTING PERFORMANCE PLAYERS IN 2019 TO 2022</a:t>
            </a:r>
          </a:p>
        </p:txBody>
      </p:sp>
      <p:sp>
        <p:nvSpPr>
          <p:cNvPr id="17" name="TextBox 17"/>
          <p:cNvSpPr txBox="1"/>
          <p:nvPr/>
        </p:nvSpPr>
        <p:spPr>
          <a:xfrm>
            <a:off x="556736" y="4223573"/>
            <a:ext cx="3253264"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
        <p:nvSpPr>
          <p:cNvPr id="18" name="TextBox 18"/>
          <p:cNvSpPr txBox="1"/>
          <p:nvPr/>
        </p:nvSpPr>
        <p:spPr>
          <a:xfrm>
            <a:off x="556736" y="5086350"/>
            <a:ext cx="12909471" cy="2444751"/>
          </a:xfrm>
          <a:prstGeom prst="rect">
            <a:avLst/>
          </a:prstGeom>
        </p:spPr>
        <p:txBody>
          <a:bodyPr lIns="0" tIns="0" rIns="0" bIns="0" rtlCol="0" anchor="t">
            <a:spAutoFit/>
          </a:bodyPr>
          <a:lstStyle/>
          <a:p>
            <a:pPr>
              <a:lnSpc>
                <a:spcPts val="4899"/>
              </a:lnSpc>
            </a:pPr>
            <a:r>
              <a:rPr lang="en-US" sz="3499">
                <a:solidFill>
                  <a:srgbClr val="000000"/>
                </a:solidFill>
                <a:latin typeface="Canva Sans Italics"/>
              </a:rPr>
              <a:t>1) The populations follow normal distribution</a:t>
            </a:r>
          </a:p>
          <a:p>
            <a:pPr>
              <a:lnSpc>
                <a:spcPts val="4899"/>
              </a:lnSpc>
            </a:pPr>
            <a:r>
              <a:rPr lang="en-US" sz="3499">
                <a:solidFill>
                  <a:srgbClr val="000000"/>
                </a:solidFill>
                <a:latin typeface="Canva Sans Italics"/>
              </a:rPr>
              <a:t>2)The populations are independent</a:t>
            </a:r>
          </a:p>
          <a:p>
            <a:pPr>
              <a:lnSpc>
                <a:spcPts val="4899"/>
              </a:lnSpc>
            </a:pPr>
            <a:r>
              <a:rPr lang="en-US" sz="3499">
                <a:solidFill>
                  <a:srgbClr val="000000"/>
                </a:solidFill>
                <a:latin typeface="Canva Sans Italics"/>
              </a:rPr>
              <a:t>3)Greater of the 2 variances is to be taken in the numerator </a:t>
            </a:r>
          </a:p>
          <a:p>
            <a:pPr marL="0" lvl="0" indent="0" algn="l">
              <a:lnSpc>
                <a:spcPts val="4899"/>
              </a:lnSpc>
              <a:spcBef>
                <a:spcPct val="0"/>
              </a:spcBef>
            </a:pPr>
            <a:r>
              <a:rPr lang="en-US" sz="3499">
                <a:solidFill>
                  <a:srgbClr val="000000"/>
                </a:solidFill>
                <a:latin typeface="Canva Sans Italics"/>
              </a:rPr>
              <a:t>and n1 corresponds to the greater variance.</a:t>
            </a: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sp>
        <p:nvSpPr>
          <p:cNvPr id="3" name="TextBox 3"/>
          <p:cNvSpPr txBox="1"/>
          <p:nvPr/>
        </p:nvSpPr>
        <p:spPr>
          <a:xfrm>
            <a:off x="445405" y="8199810"/>
            <a:ext cx="10644783" cy="1471930"/>
          </a:xfrm>
          <a:prstGeom prst="rect">
            <a:avLst/>
          </a:prstGeom>
        </p:spPr>
        <p:txBody>
          <a:bodyPr lIns="0" tIns="0" rIns="0" bIns="0" rtlCol="0" anchor="t">
            <a:spAutoFit/>
          </a:bodyPr>
          <a:lstStyle/>
          <a:p>
            <a:pPr>
              <a:lnSpc>
                <a:spcPts val="3919"/>
              </a:lnSpc>
            </a:pPr>
            <a:r>
              <a:rPr lang="en-US" sz="2799">
                <a:solidFill>
                  <a:srgbClr val="000000"/>
                </a:solidFill>
                <a:latin typeface="Canva Sans"/>
              </a:rPr>
              <a:t>Variance of both the population of batting performances are not same  </a:t>
            </a:r>
          </a:p>
          <a:p>
            <a:pPr>
              <a:lnSpc>
                <a:spcPts val="3919"/>
              </a:lnSpc>
              <a:spcBef>
                <a:spcPct val="0"/>
              </a:spcBef>
            </a:pPr>
            <a:endParaRPr lang="en-US" sz="2799">
              <a:solidFill>
                <a:srgbClr val="000000"/>
              </a:solidFill>
              <a:latin typeface="Canva Sans"/>
            </a:endParaRPr>
          </a:p>
        </p:txBody>
      </p:sp>
      <p:sp>
        <p:nvSpPr>
          <p:cNvPr id="4" name="Freeform 4"/>
          <p:cNvSpPr/>
          <p:nvPr/>
        </p:nvSpPr>
        <p:spPr>
          <a:xfrm>
            <a:off x="13166732" y="6022532"/>
            <a:ext cx="4758124" cy="4264468"/>
          </a:xfrm>
          <a:custGeom>
            <a:avLst/>
            <a:gdLst/>
            <a:ahLst/>
            <a:cxnLst/>
            <a:rect l="l" t="t" r="r" b="b"/>
            <a:pathLst>
              <a:path w="4758124" h="4264468">
                <a:moveTo>
                  <a:pt x="0" y="0"/>
                </a:moveTo>
                <a:lnTo>
                  <a:pt x="4758124" y="0"/>
                </a:lnTo>
                <a:lnTo>
                  <a:pt x="4758124" y="4264468"/>
                </a:lnTo>
                <a:lnTo>
                  <a:pt x="0" y="4264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576751" y="9170656"/>
            <a:ext cx="18883801" cy="1116344"/>
            <a:chOff x="0" y="0"/>
            <a:chExt cx="25178402" cy="1488459"/>
          </a:xfrm>
        </p:grpSpPr>
        <p:sp>
          <p:nvSpPr>
            <p:cNvPr id="6" name="Freeform 6"/>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3" name="Freeform 13"/>
          <p:cNvSpPr/>
          <p:nvPr/>
        </p:nvSpPr>
        <p:spPr>
          <a:xfrm>
            <a:off x="11622382" y="4638338"/>
            <a:ext cx="1968499" cy="690702"/>
          </a:xfrm>
          <a:custGeom>
            <a:avLst/>
            <a:gdLst/>
            <a:ahLst/>
            <a:cxnLst/>
            <a:rect l="l" t="t" r="r" b="b"/>
            <a:pathLst>
              <a:path w="1968499" h="690702">
                <a:moveTo>
                  <a:pt x="0" y="0"/>
                </a:moveTo>
                <a:lnTo>
                  <a:pt x="1968498" y="0"/>
                </a:lnTo>
                <a:lnTo>
                  <a:pt x="1968498" y="690702"/>
                </a:lnTo>
                <a:lnTo>
                  <a:pt x="0" y="690702"/>
                </a:lnTo>
                <a:lnTo>
                  <a:pt x="0" y="0"/>
                </a:lnTo>
                <a:close/>
              </a:path>
            </a:pathLst>
          </a:custGeom>
          <a:blipFill>
            <a:blip r:embed="rId6"/>
            <a:stretch>
              <a:fillRect t="-16751" r="-7324" b="-27782"/>
            </a:stretch>
          </a:blipFill>
        </p:spPr>
      </p:sp>
      <p:sp>
        <p:nvSpPr>
          <p:cNvPr id="14" name="Freeform 14"/>
          <p:cNvSpPr/>
          <p:nvPr/>
        </p:nvSpPr>
        <p:spPr>
          <a:xfrm>
            <a:off x="13924255" y="4638338"/>
            <a:ext cx="1820498" cy="690702"/>
          </a:xfrm>
          <a:custGeom>
            <a:avLst/>
            <a:gdLst/>
            <a:ahLst/>
            <a:cxnLst/>
            <a:rect l="l" t="t" r="r" b="b"/>
            <a:pathLst>
              <a:path w="1820498" h="690702">
                <a:moveTo>
                  <a:pt x="0" y="0"/>
                </a:moveTo>
                <a:lnTo>
                  <a:pt x="1820498" y="0"/>
                </a:lnTo>
                <a:lnTo>
                  <a:pt x="1820498" y="690702"/>
                </a:lnTo>
                <a:lnTo>
                  <a:pt x="0" y="690702"/>
                </a:lnTo>
                <a:lnTo>
                  <a:pt x="0" y="0"/>
                </a:lnTo>
                <a:close/>
              </a:path>
            </a:pathLst>
          </a:custGeom>
          <a:blipFill>
            <a:blip r:embed="rId7"/>
            <a:stretch>
              <a:fillRect t="-27976" r="-8496" b="-19428"/>
            </a:stretch>
          </a:blipFill>
        </p:spPr>
      </p:sp>
      <p:sp>
        <p:nvSpPr>
          <p:cNvPr id="15" name="Freeform 15"/>
          <p:cNvSpPr/>
          <p:nvPr/>
        </p:nvSpPr>
        <p:spPr>
          <a:xfrm>
            <a:off x="322838" y="4444409"/>
            <a:ext cx="3987709" cy="2062886"/>
          </a:xfrm>
          <a:custGeom>
            <a:avLst/>
            <a:gdLst/>
            <a:ahLst/>
            <a:cxnLst/>
            <a:rect l="l" t="t" r="r" b="b"/>
            <a:pathLst>
              <a:path w="3987709" h="2062886">
                <a:moveTo>
                  <a:pt x="0" y="0"/>
                </a:moveTo>
                <a:lnTo>
                  <a:pt x="3987709" y="0"/>
                </a:lnTo>
                <a:lnTo>
                  <a:pt x="3987709" y="2062886"/>
                </a:lnTo>
                <a:lnTo>
                  <a:pt x="0" y="2062886"/>
                </a:lnTo>
                <a:lnTo>
                  <a:pt x="0" y="0"/>
                </a:lnTo>
                <a:close/>
              </a:path>
            </a:pathLst>
          </a:custGeom>
          <a:blipFill>
            <a:blip r:embed="rId8"/>
            <a:stretch>
              <a:fillRect t="-77904"/>
            </a:stretch>
          </a:blipFill>
        </p:spPr>
      </p:sp>
      <p:sp>
        <p:nvSpPr>
          <p:cNvPr id="16" name="Freeform 16"/>
          <p:cNvSpPr/>
          <p:nvPr/>
        </p:nvSpPr>
        <p:spPr>
          <a:xfrm>
            <a:off x="357921" y="6507295"/>
            <a:ext cx="5342084" cy="896093"/>
          </a:xfrm>
          <a:custGeom>
            <a:avLst/>
            <a:gdLst/>
            <a:ahLst/>
            <a:cxnLst/>
            <a:rect l="l" t="t" r="r" b="b"/>
            <a:pathLst>
              <a:path w="5342084" h="896093">
                <a:moveTo>
                  <a:pt x="0" y="0"/>
                </a:moveTo>
                <a:lnTo>
                  <a:pt x="5342084" y="0"/>
                </a:lnTo>
                <a:lnTo>
                  <a:pt x="5342084" y="896093"/>
                </a:lnTo>
                <a:lnTo>
                  <a:pt x="0" y="896093"/>
                </a:lnTo>
                <a:lnTo>
                  <a:pt x="0" y="0"/>
                </a:lnTo>
                <a:close/>
              </a:path>
            </a:pathLst>
          </a:custGeom>
          <a:blipFill>
            <a:blip r:embed="rId9"/>
            <a:stretch>
              <a:fillRect t="-34819"/>
            </a:stretch>
          </a:blipFill>
        </p:spPr>
      </p:sp>
      <p:sp>
        <p:nvSpPr>
          <p:cNvPr id="17" name="TextBox 17"/>
          <p:cNvSpPr txBox="1"/>
          <p:nvPr/>
        </p:nvSpPr>
        <p:spPr>
          <a:xfrm>
            <a:off x="357921" y="7673436"/>
            <a:ext cx="2476976" cy="481330"/>
          </a:xfrm>
          <a:prstGeom prst="rect">
            <a:avLst/>
          </a:prstGeom>
        </p:spPr>
        <p:txBody>
          <a:bodyPr lIns="0" tIns="0" rIns="0" bIns="0" rtlCol="0" anchor="t">
            <a:spAutoFit/>
          </a:bodyPr>
          <a:lstStyle/>
          <a:p>
            <a:pPr algn="ctr">
              <a:lnSpc>
                <a:spcPts val="3919"/>
              </a:lnSpc>
              <a:spcBef>
                <a:spcPct val="0"/>
              </a:spcBef>
            </a:pPr>
            <a:r>
              <a:rPr lang="en-US" sz="2799" dirty="0">
                <a:solidFill>
                  <a:srgbClr val="000000"/>
                </a:solidFill>
                <a:latin typeface="Canva Sans Italics"/>
              </a:rPr>
              <a:t>CONCLUSION:</a:t>
            </a:r>
          </a:p>
        </p:txBody>
      </p:sp>
      <p:sp>
        <p:nvSpPr>
          <p:cNvPr id="18" name="TextBox 18"/>
          <p:cNvSpPr txBox="1"/>
          <p:nvPr/>
        </p:nvSpPr>
        <p:spPr>
          <a:xfrm>
            <a:off x="322838" y="240539"/>
            <a:ext cx="1646660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7)COMPARING VARIANCES OF TWO INDEPENDENT POPULATIONS OF BATTING PERFORMANCE PLAYERS IN 2019 TO 2022</a:t>
            </a:r>
          </a:p>
        </p:txBody>
      </p:sp>
      <p:grpSp>
        <p:nvGrpSpPr>
          <p:cNvPr id="19" name="Group 19"/>
          <p:cNvGrpSpPr/>
          <p:nvPr/>
        </p:nvGrpSpPr>
        <p:grpSpPr>
          <a:xfrm>
            <a:off x="11597026" y="1524614"/>
            <a:ext cx="6004810" cy="3113724"/>
            <a:chOff x="0" y="-85725"/>
            <a:chExt cx="8006413" cy="4151632"/>
          </a:xfrm>
        </p:grpSpPr>
        <p:sp>
          <p:nvSpPr>
            <p:cNvPr id="20" name="Freeform 20"/>
            <p:cNvSpPr/>
            <p:nvPr/>
          </p:nvSpPr>
          <p:spPr>
            <a:xfrm>
              <a:off x="4556172" y="3019912"/>
              <a:ext cx="3450241" cy="1045995"/>
            </a:xfrm>
            <a:custGeom>
              <a:avLst/>
              <a:gdLst/>
              <a:ahLst/>
              <a:cxnLst/>
              <a:rect l="l" t="t" r="r" b="b"/>
              <a:pathLst>
                <a:path w="3450241" h="1045995">
                  <a:moveTo>
                    <a:pt x="0" y="0"/>
                  </a:moveTo>
                  <a:lnTo>
                    <a:pt x="3450241" y="0"/>
                  </a:lnTo>
                  <a:lnTo>
                    <a:pt x="3450241" y="1045995"/>
                  </a:lnTo>
                  <a:lnTo>
                    <a:pt x="0" y="1045995"/>
                  </a:lnTo>
                  <a:lnTo>
                    <a:pt x="0" y="0"/>
                  </a:lnTo>
                  <a:close/>
                </a:path>
              </a:pathLst>
            </a:custGeom>
            <a:blipFill>
              <a:blip r:embed="rId10"/>
              <a:stretch>
                <a:fillRect t="-15712" b="-15712"/>
              </a:stretch>
            </a:blipFill>
          </p:spPr>
        </p:sp>
        <p:sp>
          <p:nvSpPr>
            <p:cNvPr id="21" name="Freeform 21"/>
            <p:cNvSpPr/>
            <p:nvPr/>
          </p:nvSpPr>
          <p:spPr>
            <a:xfrm>
              <a:off x="0" y="913557"/>
              <a:ext cx="6038962" cy="3045597"/>
            </a:xfrm>
            <a:custGeom>
              <a:avLst/>
              <a:gdLst/>
              <a:ahLst/>
              <a:cxnLst/>
              <a:rect l="l" t="t" r="r" b="b"/>
              <a:pathLst>
                <a:path w="6038962" h="3045597">
                  <a:moveTo>
                    <a:pt x="0" y="0"/>
                  </a:moveTo>
                  <a:lnTo>
                    <a:pt x="6038962" y="0"/>
                  </a:lnTo>
                  <a:lnTo>
                    <a:pt x="6038962" y="3045597"/>
                  </a:lnTo>
                  <a:lnTo>
                    <a:pt x="0" y="3045597"/>
                  </a:lnTo>
                  <a:lnTo>
                    <a:pt x="0" y="0"/>
                  </a:lnTo>
                  <a:close/>
                </a:path>
              </a:pathLst>
            </a:custGeom>
            <a:blipFill>
              <a:blip r:embed="rId8"/>
              <a:stretch>
                <a:fillRect b="-82485"/>
              </a:stretch>
            </a:blipFill>
          </p:spPr>
        </p:sp>
        <p:sp>
          <p:nvSpPr>
            <p:cNvPr id="22" name="TextBox 22"/>
            <p:cNvSpPr txBox="1"/>
            <p:nvPr/>
          </p:nvSpPr>
          <p:spPr>
            <a:xfrm>
              <a:off x="194241" y="-85725"/>
              <a:ext cx="3485948" cy="1021305"/>
            </a:xfrm>
            <a:prstGeom prst="rect">
              <a:avLst/>
            </a:prstGeom>
          </p:spPr>
          <p:txBody>
            <a:bodyPr wrap="square" lIns="0" tIns="0" rIns="0" bIns="0" rtlCol="0" anchor="t">
              <a:spAutoFit/>
            </a:bodyPr>
            <a:lstStyle/>
            <a:p>
              <a:pPr algn="ctr">
                <a:lnSpc>
                  <a:spcPts val="6360"/>
                </a:lnSpc>
              </a:pPr>
              <a:r>
                <a:rPr lang="en-US" sz="4543" u="sng" dirty="0">
                  <a:solidFill>
                    <a:srgbClr val="000000"/>
                  </a:solidFill>
                  <a:latin typeface="Canva Sans Italics"/>
                </a:rPr>
                <a:t>Formula:</a:t>
              </a:r>
            </a:p>
          </p:txBody>
        </p:sp>
      </p:grpSp>
      <p:grpSp>
        <p:nvGrpSpPr>
          <p:cNvPr id="23" name="Group 23"/>
          <p:cNvGrpSpPr/>
          <p:nvPr/>
        </p:nvGrpSpPr>
        <p:grpSpPr>
          <a:xfrm>
            <a:off x="556736" y="1668071"/>
            <a:ext cx="8966292" cy="2634191"/>
            <a:chOff x="0" y="0"/>
            <a:chExt cx="11955056" cy="3512254"/>
          </a:xfrm>
        </p:grpSpPr>
        <p:sp>
          <p:nvSpPr>
            <p:cNvPr id="24" name="Freeform 24"/>
            <p:cNvSpPr/>
            <p:nvPr/>
          </p:nvSpPr>
          <p:spPr>
            <a:xfrm>
              <a:off x="285543" y="2297780"/>
              <a:ext cx="3344406" cy="1214474"/>
            </a:xfrm>
            <a:custGeom>
              <a:avLst/>
              <a:gdLst/>
              <a:ahLst/>
              <a:cxnLst/>
              <a:rect l="l" t="t" r="r" b="b"/>
              <a:pathLst>
                <a:path w="3344406" h="1214474">
                  <a:moveTo>
                    <a:pt x="0" y="0"/>
                  </a:moveTo>
                  <a:lnTo>
                    <a:pt x="3344406" y="0"/>
                  </a:lnTo>
                  <a:lnTo>
                    <a:pt x="3344406" y="1214474"/>
                  </a:lnTo>
                  <a:lnTo>
                    <a:pt x="0" y="1214474"/>
                  </a:lnTo>
                  <a:lnTo>
                    <a:pt x="0" y="0"/>
                  </a:lnTo>
                  <a:close/>
                </a:path>
              </a:pathLst>
            </a:custGeom>
            <a:blipFill>
              <a:blip r:embed="rId11"/>
              <a:stretch>
                <a:fillRect t="-31702"/>
              </a:stretch>
            </a:blipFill>
          </p:spPr>
        </p:sp>
        <p:sp>
          <p:nvSpPr>
            <p:cNvPr id="25" name="Freeform 25"/>
            <p:cNvSpPr/>
            <p:nvPr/>
          </p:nvSpPr>
          <p:spPr>
            <a:xfrm>
              <a:off x="0" y="0"/>
              <a:ext cx="4987280" cy="2018661"/>
            </a:xfrm>
            <a:custGeom>
              <a:avLst/>
              <a:gdLst/>
              <a:ahLst/>
              <a:cxnLst/>
              <a:rect l="l" t="t" r="r" b="b"/>
              <a:pathLst>
                <a:path w="4987280" h="2018661">
                  <a:moveTo>
                    <a:pt x="0" y="0"/>
                  </a:moveTo>
                  <a:lnTo>
                    <a:pt x="4987280" y="0"/>
                  </a:lnTo>
                  <a:lnTo>
                    <a:pt x="4987280" y="2018661"/>
                  </a:lnTo>
                  <a:lnTo>
                    <a:pt x="0" y="2018661"/>
                  </a:lnTo>
                  <a:lnTo>
                    <a:pt x="0" y="0"/>
                  </a:lnTo>
                  <a:close/>
                </a:path>
              </a:pathLst>
            </a:custGeom>
            <a:blipFill>
              <a:blip r:embed="rId12"/>
              <a:stretch>
                <a:fillRect/>
              </a:stretch>
            </a:blipFill>
          </p:spPr>
        </p:sp>
        <p:sp>
          <p:nvSpPr>
            <p:cNvPr id="26" name="Freeform 26"/>
            <p:cNvSpPr/>
            <p:nvPr/>
          </p:nvSpPr>
          <p:spPr>
            <a:xfrm>
              <a:off x="7213877" y="0"/>
              <a:ext cx="4741180" cy="2100120"/>
            </a:xfrm>
            <a:custGeom>
              <a:avLst/>
              <a:gdLst/>
              <a:ahLst/>
              <a:cxnLst/>
              <a:rect l="l" t="t" r="r" b="b"/>
              <a:pathLst>
                <a:path w="4741180" h="2100120">
                  <a:moveTo>
                    <a:pt x="0" y="0"/>
                  </a:moveTo>
                  <a:lnTo>
                    <a:pt x="4741179" y="0"/>
                  </a:lnTo>
                  <a:lnTo>
                    <a:pt x="4741179" y="2100120"/>
                  </a:lnTo>
                  <a:lnTo>
                    <a:pt x="0" y="2100120"/>
                  </a:lnTo>
                  <a:lnTo>
                    <a:pt x="0" y="0"/>
                  </a:lnTo>
                  <a:close/>
                </a:path>
              </a:pathLst>
            </a:custGeom>
            <a:blipFill>
              <a:blip r:embed="rId13"/>
              <a:stretch>
                <a:fillRect/>
              </a:stretch>
            </a:blipFill>
          </p:spPr>
        </p:sp>
        <p:sp>
          <p:nvSpPr>
            <p:cNvPr id="27" name="Freeform 27"/>
            <p:cNvSpPr/>
            <p:nvPr/>
          </p:nvSpPr>
          <p:spPr>
            <a:xfrm>
              <a:off x="4230053" y="2191588"/>
              <a:ext cx="5809526" cy="1126848"/>
            </a:xfrm>
            <a:custGeom>
              <a:avLst/>
              <a:gdLst/>
              <a:ahLst/>
              <a:cxnLst/>
              <a:rect l="l" t="t" r="r" b="b"/>
              <a:pathLst>
                <a:path w="5809526" h="1126848">
                  <a:moveTo>
                    <a:pt x="0" y="0"/>
                  </a:moveTo>
                  <a:lnTo>
                    <a:pt x="5809526" y="0"/>
                  </a:lnTo>
                  <a:lnTo>
                    <a:pt x="5809526" y="1126848"/>
                  </a:lnTo>
                  <a:lnTo>
                    <a:pt x="0" y="1126848"/>
                  </a:lnTo>
                  <a:lnTo>
                    <a:pt x="0" y="0"/>
                  </a:lnTo>
                  <a:close/>
                </a:path>
              </a:pathLst>
            </a:custGeom>
            <a:blipFill>
              <a:blip r:embed="rId14"/>
              <a:stretch>
                <a:fillRect/>
              </a:stretch>
            </a:blipFill>
          </p:spPr>
        </p:sp>
      </p:gr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0" y="1778931"/>
            <a:ext cx="4948704" cy="897559"/>
          </a:xfrm>
          <a:custGeom>
            <a:avLst/>
            <a:gdLst/>
            <a:ahLst/>
            <a:cxnLst/>
            <a:rect l="l" t="t" r="r" b="b"/>
            <a:pathLst>
              <a:path w="4948704" h="897559">
                <a:moveTo>
                  <a:pt x="0" y="0"/>
                </a:moveTo>
                <a:lnTo>
                  <a:pt x="4948705" y="0"/>
                </a:lnTo>
                <a:lnTo>
                  <a:pt x="4948705" y="897559"/>
                </a:lnTo>
                <a:lnTo>
                  <a:pt x="0" y="897559"/>
                </a:lnTo>
                <a:lnTo>
                  <a:pt x="0" y="0"/>
                </a:lnTo>
                <a:close/>
              </a:path>
            </a:pathLst>
          </a:custGeom>
          <a:blipFill>
            <a:blip r:embed="rId2"/>
            <a:stretch>
              <a:fillRect/>
            </a:stretch>
          </a:blipFill>
        </p:spPr>
        <p:txBody>
          <a:bodyPr/>
          <a:lstStyle/>
          <a:p>
            <a:endParaRPr lang="en-IN" dirty="0"/>
          </a:p>
        </p:txBody>
      </p:sp>
      <p:sp>
        <p:nvSpPr>
          <p:cNvPr id="3" name="Freeform 3"/>
          <p:cNvSpPr/>
          <p:nvPr/>
        </p:nvSpPr>
        <p:spPr>
          <a:xfrm flipH="1">
            <a:off x="10492315" y="3327632"/>
            <a:ext cx="7383945" cy="6959368"/>
          </a:xfrm>
          <a:custGeom>
            <a:avLst/>
            <a:gdLst/>
            <a:ahLst/>
            <a:cxnLst/>
            <a:rect l="l" t="t" r="r" b="b"/>
            <a:pathLst>
              <a:path w="7383945" h="6959368">
                <a:moveTo>
                  <a:pt x="7383945" y="0"/>
                </a:moveTo>
                <a:lnTo>
                  <a:pt x="0" y="0"/>
                </a:lnTo>
                <a:lnTo>
                  <a:pt x="0" y="6959368"/>
                </a:lnTo>
                <a:lnTo>
                  <a:pt x="7383945" y="6959368"/>
                </a:lnTo>
                <a:lnTo>
                  <a:pt x="738394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584400" y="3622734"/>
            <a:ext cx="11202463" cy="3408812"/>
          </a:xfrm>
          <a:custGeom>
            <a:avLst/>
            <a:gdLst/>
            <a:ahLst/>
            <a:cxnLst/>
            <a:rect l="l" t="t" r="r" b="b"/>
            <a:pathLst>
              <a:path w="11202463" h="3408812">
                <a:moveTo>
                  <a:pt x="0" y="0"/>
                </a:moveTo>
                <a:lnTo>
                  <a:pt x="11202463" y="0"/>
                </a:lnTo>
                <a:lnTo>
                  <a:pt x="11202463" y="3408811"/>
                </a:lnTo>
                <a:lnTo>
                  <a:pt x="0" y="3408811"/>
                </a:lnTo>
                <a:lnTo>
                  <a:pt x="0" y="0"/>
                </a:lnTo>
                <a:close/>
              </a:path>
            </a:pathLst>
          </a:custGeom>
          <a:blipFill>
            <a:blip r:embed="rId5"/>
            <a:stretch>
              <a:fillRect/>
            </a:stretch>
          </a:blipFill>
        </p:spPr>
      </p:sp>
      <p:sp>
        <p:nvSpPr>
          <p:cNvPr id="5" name="TextBox 5"/>
          <p:cNvSpPr txBox="1"/>
          <p:nvPr/>
        </p:nvSpPr>
        <p:spPr>
          <a:xfrm>
            <a:off x="584400" y="2753556"/>
            <a:ext cx="1927576"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OUTPUT</a:t>
            </a:r>
          </a:p>
        </p:txBody>
      </p:sp>
      <p:sp>
        <p:nvSpPr>
          <p:cNvPr id="6" name="TextBox 6"/>
          <p:cNvSpPr txBox="1"/>
          <p:nvPr/>
        </p:nvSpPr>
        <p:spPr>
          <a:xfrm>
            <a:off x="587024" y="912859"/>
            <a:ext cx="1317976"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CODE</a:t>
            </a:r>
          </a:p>
        </p:txBody>
      </p:sp>
      <p:sp>
        <p:nvSpPr>
          <p:cNvPr id="7" name="TextBox 7"/>
          <p:cNvSpPr txBox="1"/>
          <p:nvPr/>
        </p:nvSpPr>
        <p:spPr>
          <a:xfrm>
            <a:off x="584400" y="8110582"/>
            <a:ext cx="10644783" cy="1471930"/>
          </a:xfrm>
          <a:prstGeom prst="rect">
            <a:avLst/>
          </a:prstGeom>
        </p:spPr>
        <p:txBody>
          <a:bodyPr lIns="0" tIns="0" rIns="0" bIns="0" rtlCol="0" anchor="t">
            <a:spAutoFit/>
          </a:bodyPr>
          <a:lstStyle/>
          <a:p>
            <a:pPr>
              <a:lnSpc>
                <a:spcPts val="3919"/>
              </a:lnSpc>
            </a:pPr>
            <a:r>
              <a:rPr lang="en-US" sz="2799">
                <a:solidFill>
                  <a:srgbClr val="000000"/>
                </a:solidFill>
                <a:latin typeface="Canva Sans"/>
              </a:rPr>
              <a:t>Variance of both the population of batting performances are not same  </a:t>
            </a:r>
          </a:p>
          <a:p>
            <a:pPr>
              <a:lnSpc>
                <a:spcPts val="3919"/>
              </a:lnSpc>
              <a:spcBef>
                <a:spcPct val="0"/>
              </a:spcBef>
            </a:pPr>
            <a:endParaRPr lang="en-US" sz="2799">
              <a:solidFill>
                <a:srgbClr val="000000"/>
              </a:solidFill>
              <a:latin typeface="Canva Sans"/>
            </a:endParaRPr>
          </a:p>
        </p:txBody>
      </p:sp>
      <p:sp>
        <p:nvSpPr>
          <p:cNvPr id="8" name="TextBox 8"/>
          <p:cNvSpPr txBox="1"/>
          <p:nvPr/>
        </p:nvSpPr>
        <p:spPr>
          <a:xfrm>
            <a:off x="584400" y="7353026"/>
            <a:ext cx="2945585" cy="587340"/>
          </a:xfrm>
          <a:prstGeom prst="rect">
            <a:avLst/>
          </a:prstGeom>
        </p:spPr>
        <p:txBody>
          <a:bodyPr lIns="0" tIns="0" rIns="0" bIns="0" rtlCol="0" anchor="t">
            <a:spAutoFit/>
          </a:bodyPr>
          <a:lstStyle/>
          <a:p>
            <a:pPr marL="0" lvl="0" indent="0" algn="l">
              <a:lnSpc>
                <a:spcPts val="5179"/>
              </a:lnSpc>
              <a:spcBef>
                <a:spcPct val="0"/>
              </a:spcBef>
            </a:pPr>
            <a:r>
              <a:rPr lang="en-US" sz="2799" u="sng" dirty="0">
                <a:solidFill>
                  <a:srgbClr val="000000"/>
                </a:solidFill>
                <a:latin typeface="Canva Sans Italics"/>
              </a:rPr>
              <a:t>CONCLUSION:</a:t>
            </a:r>
            <a:endParaRPr lang="en-US" sz="3699" u="sng" strike="noStrike" dirty="0">
              <a:solidFill>
                <a:srgbClr val="004AAD"/>
              </a:solidFill>
              <a:latin typeface="Champion"/>
            </a:endParaRPr>
          </a:p>
        </p:txBody>
      </p:sp>
      <p:grpSp>
        <p:nvGrpSpPr>
          <p:cNvPr id="9" name="Group 9"/>
          <p:cNvGrpSpPr/>
          <p:nvPr/>
        </p:nvGrpSpPr>
        <p:grpSpPr>
          <a:xfrm>
            <a:off x="-576751" y="9170656"/>
            <a:ext cx="18883801" cy="1116344"/>
            <a:chOff x="0" y="0"/>
            <a:chExt cx="25178402" cy="1488459"/>
          </a:xfrm>
        </p:grpSpPr>
        <p:sp>
          <p:nvSpPr>
            <p:cNvPr id="10" name="Freeform 10"/>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3101" y="1763731"/>
            <a:ext cx="10921029" cy="1855128"/>
            <a:chOff x="0" y="0"/>
            <a:chExt cx="14561371" cy="2473505"/>
          </a:xfrm>
        </p:grpSpPr>
        <p:sp>
          <p:nvSpPr>
            <p:cNvPr id="3" name="Freeform 3"/>
            <p:cNvSpPr/>
            <p:nvPr/>
          </p:nvSpPr>
          <p:spPr>
            <a:xfrm>
              <a:off x="0" y="0"/>
              <a:ext cx="14401533" cy="1283086"/>
            </a:xfrm>
            <a:custGeom>
              <a:avLst/>
              <a:gdLst/>
              <a:ahLst/>
              <a:cxnLst/>
              <a:rect l="l" t="t" r="r" b="b"/>
              <a:pathLst>
                <a:path w="14401533" h="1283086">
                  <a:moveTo>
                    <a:pt x="0" y="0"/>
                  </a:moveTo>
                  <a:lnTo>
                    <a:pt x="14401533" y="0"/>
                  </a:lnTo>
                  <a:lnTo>
                    <a:pt x="14401533" y="1283086"/>
                  </a:lnTo>
                  <a:lnTo>
                    <a:pt x="0" y="1283086"/>
                  </a:lnTo>
                  <a:lnTo>
                    <a:pt x="0" y="0"/>
                  </a:lnTo>
                  <a:close/>
                </a:path>
              </a:pathLst>
            </a:custGeom>
            <a:blipFill>
              <a:blip r:embed="rId2"/>
              <a:stretch>
                <a:fillRect/>
              </a:stretch>
            </a:blipFill>
          </p:spPr>
        </p:sp>
        <p:sp>
          <p:nvSpPr>
            <p:cNvPr id="4" name="Freeform 4"/>
            <p:cNvSpPr/>
            <p:nvPr/>
          </p:nvSpPr>
          <p:spPr>
            <a:xfrm>
              <a:off x="0" y="1283086"/>
              <a:ext cx="14561371" cy="1190419"/>
            </a:xfrm>
            <a:custGeom>
              <a:avLst/>
              <a:gdLst/>
              <a:ahLst/>
              <a:cxnLst/>
              <a:rect l="l" t="t" r="r" b="b"/>
              <a:pathLst>
                <a:path w="14561371" h="1190419">
                  <a:moveTo>
                    <a:pt x="0" y="0"/>
                  </a:moveTo>
                  <a:lnTo>
                    <a:pt x="14561371" y="0"/>
                  </a:lnTo>
                  <a:lnTo>
                    <a:pt x="14561371" y="1190419"/>
                  </a:lnTo>
                  <a:lnTo>
                    <a:pt x="0" y="1190419"/>
                  </a:lnTo>
                  <a:lnTo>
                    <a:pt x="0" y="0"/>
                  </a:lnTo>
                  <a:close/>
                </a:path>
              </a:pathLst>
            </a:custGeom>
            <a:blipFill>
              <a:blip r:embed="rId3"/>
              <a:stretch>
                <a:fillRect/>
              </a:stretch>
            </a:blipFill>
          </p:spPr>
        </p:sp>
      </p:grpSp>
      <p:sp>
        <p:nvSpPr>
          <p:cNvPr id="5" name="Freeform 5"/>
          <p:cNvSpPr/>
          <p:nvPr/>
        </p:nvSpPr>
        <p:spPr>
          <a:xfrm>
            <a:off x="12433477" y="6022532"/>
            <a:ext cx="4758124" cy="4264468"/>
          </a:xfrm>
          <a:custGeom>
            <a:avLst/>
            <a:gdLst/>
            <a:ahLst/>
            <a:cxnLst/>
            <a:rect l="l" t="t" r="r" b="b"/>
            <a:pathLst>
              <a:path w="4758124" h="4264468">
                <a:moveTo>
                  <a:pt x="0" y="0"/>
                </a:moveTo>
                <a:lnTo>
                  <a:pt x="4758123" y="0"/>
                </a:lnTo>
                <a:lnTo>
                  <a:pt x="4758123" y="4264468"/>
                </a:lnTo>
                <a:lnTo>
                  <a:pt x="0" y="4264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576751" y="9170656"/>
            <a:ext cx="18883801" cy="1116344"/>
            <a:chOff x="0" y="0"/>
            <a:chExt cx="25178402" cy="1488459"/>
          </a:xfrm>
        </p:grpSpPr>
        <p:sp>
          <p:nvSpPr>
            <p:cNvPr id="7" name="Freeform 7"/>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14" name="TextBox 14"/>
          <p:cNvSpPr txBox="1"/>
          <p:nvPr/>
        </p:nvSpPr>
        <p:spPr>
          <a:xfrm>
            <a:off x="322838" y="240539"/>
            <a:ext cx="16361442"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8</a:t>
            </a:r>
            <a:r>
              <a:rPr lang="en-US" sz="3699" u="none" strike="noStrike">
                <a:solidFill>
                  <a:srgbClr val="004AAD"/>
                </a:solidFill>
                <a:latin typeface="Champion"/>
              </a:rPr>
              <a:t>) COMPARING TEAM BATTING PERFORMANCES OF 2019 AND 2022 USING T-TEST FOR 2 POPULATION MEAN.</a:t>
            </a:r>
          </a:p>
        </p:txBody>
      </p:sp>
      <p:sp>
        <p:nvSpPr>
          <p:cNvPr id="15" name="TextBox 15"/>
          <p:cNvSpPr txBox="1"/>
          <p:nvPr/>
        </p:nvSpPr>
        <p:spPr>
          <a:xfrm>
            <a:off x="473101" y="4531776"/>
            <a:ext cx="12503348" cy="3063876"/>
          </a:xfrm>
          <a:prstGeom prst="rect">
            <a:avLst/>
          </a:prstGeom>
        </p:spPr>
        <p:txBody>
          <a:bodyPr lIns="0" tIns="0" rIns="0" bIns="0" rtlCol="0" anchor="t">
            <a:spAutoFit/>
          </a:bodyPr>
          <a:lstStyle/>
          <a:p>
            <a:pPr marL="0" lvl="0" indent="0" algn="l">
              <a:lnSpc>
                <a:spcPts val="4899"/>
              </a:lnSpc>
              <a:spcBef>
                <a:spcPct val="0"/>
              </a:spcBef>
            </a:pPr>
            <a:r>
              <a:rPr lang="en-US" sz="3499" u="none" strike="noStrike">
                <a:solidFill>
                  <a:srgbClr val="000000"/>
                </a:solidFill>
                <a:latin typeface="Canva Sans Italics"/>
              </a:rPr>
              <a:t>1)The two samples are independent</a:t>
            </a:r>
          </a:p>
          <a:p>
            <a:pPr marL="0" lvl="0" indent="0" algn="l">
              <a:lnSpc>
                <a:spcPts val="4899"/>
              </a:lnSpc>
              <a:spcBef>
                <a:spcPct val="0"/>
              </a:spcBef>
            </a:pPr>
            <a:r>
              <a:rPr lang="en-US" sz="3499" u="none" strike="noStrike">
                <a:solidFill>
                  <a:srgbClr val="000000"/>
                </a:solidFill>
                <a:latin typeface="Canva Sans Italics"/>
              </a:rPr>
              <a:t>2)Both samples have been drawn from normal population</a:t>
            </a:r>
          </a:p>
          <a:p>
            <a:pPr marL="0" lvl="0" indent="0" algn="l">
              <a:lnSpc>
                <a:spcPts val="4899"/>
              </a:lnSpc>
              <a:spcBef>
                <a:spcPct val="0"/>
              </a:spcBef>
            </a:pPr>
            <a:r>
              <a:rPr lang="en-US" sz="3499" u="none" strike="noStrike">
                <a:solidFill>
                  <a:srgbClr val="000000"/>
                </a:solidFill>
                <a:latin typeface="Canva Sans Italics"/>
              </a:rPr>
              <a:t>3)The variances are unequal and unknown</a:t>
            </a:r>
          </a:p>
          <a:p>
            <a:pPr marL="0" lvl="0" indent="0" algn="l">
              <a:lnSpc>
                <a:spcPts val="4899"/>
              </a:lnSpc>
              <a:spcBef>
                <a:spcPct val="0"/>
              </a:spcBef>
            </a:pPr>
            <a:endParaRPr lang="en-US" sz="3499" u="none" strike="noStrike">
              <a:solidFill>
                <a:srgbClr val="000000"/>
              </a:solidFill>
              <a:latin typeface="Canva Sans Italics"/>
            </a:endParaRPr>
          </a:p>
          <a:p>
            <a:pPr marL="0" lvl="0" indent="0" algn="l">
              <a:lnSpc>
                <a:spcPts val="4899"/>
              </a:lnSpc>
              <a:spcBef>
                <a:spcPct val="0"/>
              </a:spcBef>
            </a:pPr>
            <a:endParaRPr lang="en-US" sz="3499" u="none" strike="noStrike">
              <a:solidFill>
                <a:srgbClr val="000000"/>
              </a:solidFill>
              <a:latin typeface="Canva Sans Italics"/>
            </a:endParaRPr>
          </a:p>
        </p:txBody>
      </p:sp>
      <p:sp>
        <p:nvSpPr>
          <p:cNvPr id="16" name="TextBox 16"/>
          <p:cNvSpPr txBox="1"/>
          <p:nvPr/>
        </p:nvSpPr>
        <p:spPr>
          <a:xfrm>
            <a:off x="473101" y="3635831"/>
            <a:ext cx="3336899"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Tree>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sp>
        <p:nvSpPr>
          <p:cNvPr id="3" name="Freeform 3"/>
          <p:cNvSpPr/>
          <p:nvPr/>
        </p:nvSpPr>
        <p:spPr>
          <a:xfrm>
            <a:off x="322838" y="1588908"/>
            <a:ext cx="10669737" cy="962314"/>
          </a:xfrm>
          <a:custGeom>
            <a:avLst/>
            <a:gdLst/>
            <a:ahLst/>
            <a:cxnLst/>
            <a:rect l="l" t="t" r="r" b="b"/>
            <a:pathLst>
              <a:path w="10669737" h="962314">
                <a:moveTo>
                  <a:pt x="0" y="0"/>
                </a:moveTo>
                <a:lnTo>
                  <a:pt x="10669737" y="0"/>
                </a:lnTo>
                <a:lnTo>
                  <a:pt x="10669737" y="962314"/>
                </a:lnTo>
                <a:lnTo>
                  <a:pt x="0" y="962314"/>
                </a:lnTo>
                <a:lnTo>
                  <a:pt x="0" y="0"/>
                </a:lnTo>
                <a:close/>
              </a:path>
            </a:pathLst>
          </a:custGeom>
          <a:blipFill>
            <a:blip r:embed="rId2"/>
            <a:stretch>
              <a:fillRect l="-1231"/>
            </a:stretch>
          </a:blipFill>
        </p:spPr>
      </p:sp>
      <p:sp>
        <p:nvSpPr>
          <p:cNvPr id="4" name="Freeform 4"/>
          <p:cNvSpPr/>
          <p:nvPr/>
        </p:nvSpPr>
        <p:spPr>
          <a:xfrm>
            <a:off x="357921" y="2439458"/>
            <a:ext cx="10921029" cy="892814"/>
          </a:xfrm>
          <a:custGeom>
            <a:avLst/>
            <a:gdLst/>
            <a:ahLst/>
            <a:cxnLst/>
            <a:rect l="l" t="t" r="r" b="b"/>
            <a:pathLst>
              <a:path w="10921029" h="892814">
                <a:moveTo>
                  <a:pt x="0" y="0"/>
                </a:moveTo>
                <a:lnTo>
                  <a:pt x="10921028" y="0"/>
                </a:lnTo>
                <a:lnTo>
                  <a:pt x="10921028" y="892814"/>
                </a:lnTo>
                <a:lnTo>
                  <a:pt x="0" y="892814"/>
                </a:lnTo>
                <a:lnTo>
                  <a:pt x="0" y="0"/>
                </a:lnTo>
                <a:close/>
              </a:path>
            </a:pathLst>
          </a:custGeom>
          <a:blipFill>
            <a:blip r:embed="rId3"/>
            <a:stretch>
              <a:fillRect/>
            </a:stretch>
          </a:blipFill>
        </p:spPr>
      </p:sp>
      <p:sp>
        <p:nvSpPr>
          <p:cNvPr id="5" name="Freeform 5"/>
          <p:cNvSpPr/>
          <p:nvPr/>
        </p:nvSpPr>
        <p:spPr>
          <a:xfrm>
            <a:off x="344073" y="3969958"/>
            <a:ext cx="10948724" cy="1974878"/>
          </a:xfrm>
          <a:custGeom>
            <a:avLst/>
            <a:gdLst/>
            <a:ahLst/>
            <a:cxnLst/>
            <a:rect l="l" t="t" r="r" b="b"/>
            <a:pathLst>
              <a:path w="10948724" h="1974878">
                <a:moveTo>
                  <a:pt x="0" y="0"/>
                </a:moveTo>
                <a:lnTo>
                  <a:pt x="10948724" y="0"/>
                </a:lnTo>
                <a:lnTo>
                  <a:pt x="10948724" y="1974878"/>
                </a:lnTo>
                <a:lnTo>
                  <a:pt x="0" y="1974878"/>
                </a:lnTo>
                <a:lnTo>
                  <a:pt x="0" y="0"/>
                </a:lnTo>
                <a:close/>
              </a:path>
            </a:pathLst>
          </a:custGeom>
          <a:blipFill>
            <a:blip r:embed="rId4"/>
            <a:stretch>
              <a:fillRect/>
            </a:stretch>
          </a:blipFill>
        </p:spPr>
      </p:sp>
      <p:sp>
        <p:nvSpPr>
          <p:cNvPr id="6" name="Freeform 6"/>
          <p:cNvSpPr/>
          <p:nvPr/>
        </p:nvSpPr>
        <p:spPr>
          <a:xfrm>
            <a:off x="250059" y="7657581"/>
            <a:ext cx="5138226" cy="716946"/>
          </a:xfrm>
          <a:custGeom>
            <a:avLst/>
            <a:gdLst/>
            <a:ahLst/>
            <a:cxnLst/>
            <a:rect l="l" t="t" r="r" b="b"/>
            <a:pathLst>
              <a:path w="5138226" h="716946">
                <a:moveTo>
                  <a:pt x="0" y="0"/>
                </a:moveTo>
                <a:lnTo>
                  <a:pt x="5138226" y="0"/>
                </a:lnTo>
                <a:lnTo>
                  <a:pt x="5138226" y="716946"/>
                </a:lnTo>
                <a:lnTo>
                  <a:pt x="0" y="716946"/>
                </a:lnTo>
                <a:lnTo>
                  <a:pt x="0" y="0"/>
                </a:lnTo>
                <a:close/>
              </a:path>
            </a:pathLst>
          </a:custGeom>
          <a:blipFill>
            <a:blip r:embed="rId5"/>
            <a:stretch>
              <a:fillRect l="-2667" t="-35240" r="-10554" b="-27049"/>
            </a:stretch>
          </a:blipFill>
        </p:spPr>
      </p:sp>
      <p:sp>
        <p:nvSpPr>
          <p:cNvPr id="8" name="Freeform 8"/>
          <p:cNvSpPr/>
          <p:nvPr/>
        </p:nvSpPr>
        <p:spPr>
          <a:xfrm>
            <a:off x="445405" y="3349748"/>
            <a:ext cx="1707927" cy="620210"/>
          </a:xfrm>
          <a:custGeom>
            <a:avLst/>
            <a:gdLst/>
            <a:ahLst/>
            <a:cxnLst/>
            <a:rect l="l" t="t" r="r" b="b"/>
            <a:pathLst>
              <a:path w="1707927" h="620210">
                <a:moveTo>
                  <a:pt x="0" y="0"/>
                </a:moveTo>
                <a:lnTo>
                  <a:pt x="1707927" y="0"/>
                </a:lnTo>
                <a:lnTo>
                  <a:pt x="1707927" y="620210"/>
                </a:lnTo>
                <a:lnTo>
                  <a:pt x="0" y="620210"/>
                </a:lnTo>
                <a:lnTo>
                  <a:pt x="0" y="0"/>
                </a:lnTo>
                <a:close/>
              </a:path>
            </a:pathLst>
          </a:custGeom>
          <a:blipFill>
            <a:blip r:embed="rId6"/>
            <a:stretch>
              <a:fillRect t="-31702"/>
            </a:stretch>
          </a:blipFill>
        </p:spPr>
      </p:sp>
      <p:sp>
        <p:nvSpPr>
          <p:cNvPr id="9" name="Freeform 9"/>
          <p:cNvSpPr/>
          <p:nvPr/>
        </p:nvSpPr>
        <p:spPr>
          <a:xfrm>
            <a:off x="13166732" y="6022532"/>
            <a:ext cx="4758124" cy="4264468"/>
          </a:xfrm>
          <a:custGeom>
            <a:avLst/>
            <a:gdLst/>
            <a:ahLst/>
            <a:cxnLst/>
            <a:rect l="l" t="t" r="r" b="b"/>
            <a:pathLst>
              <a:path w="4758124" h="4264468">
                <a:moveTo>
                  <a:pt x="0" y="0"/>
                </a:moveTo>
                <a:lnTo>
                  <a:pt x="4758124" y="0"/>
                </a:lnTo>
                <a:lnTo>
                  <a:pt x="4758124" y="4264468"/>
                </a:lnTo>
                <a:lnTo>
                  <a:pt x="0" y="42644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0" name="Group 10"/>
          <p:cNvGrpSpPr/>
          <p:nvPr/>
        </p:nvGrpSpPr>
        <p:grpSpPr>
          <a:xfrm>
            <a:off x="-576751" y="9170656"/>
            <a:ext cx="18883801" cy="1116344"/>
            <a:chOff x="0" y="0"/>
            <a:chExt cx="25178402" cy="1488459"/>
          </a:xfrm>
        </p:grpSpPr>
        <p:sp>
          <p:nvSpPr>
            <p:cNvPr id="11" name="Freeform 11"/>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2" name="Freeform 12"/>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sp>
        <p:nvSpPr>
          <p:cNvPr id="18" name="Freeform 18"/>
          <p:cNvSpPr/>
          <p:nvPr/>
        </p:nvSpPr>
        <p:spPr>
          <a:xfrm>
            <a:off x="11622382" y="4638338"/>
            <a:ext cx="1968499" cy="690702"/>
          </a:xfrm>
          <a:custGeom>
            <a:avLst/>
            <a:gdLst/>
            <a:ahLst/>
            <a:cxnLst/>
            <a:rect l="l" t="t" r="r" b="b"/>
            <a:pathLst>
              <a:path w="1968499" h="690702">
                <a:moveTo>
                  <a:pt x="0" y="0"/>
                </a:moveTo>
                <a:lnTo>
                  <a:pt x="1968498" y="0"/>
                </a:lnTo>
                <a:lnTo>
                  <a:pt x="1968498" y="690702"/>
                </a:lnTo>
                <a:lnTo>
                  <a:pt x="0" y="690702"/>
                </a:lnTo>
                <a:lnTo>
                  <a:pt x="0" y="0"/>
                </a:lnTo>
                <a:close/>
              </a:path>
            </a:pathLst>
          </a:custGeom>
          <a:blipFill>
            <a:blip r:embed="rId11"/>
            <a:stretch>
              <a:fillRect t="-16751" r="-7324" b="-27782"/>
            </a:stretch>
          </a:blipFill>
        </p:spPr>
      </p:sp>
      <p:sp>
        <p:nvSpPr>
          <p:cNvPr id="19" name="Freeform 19"/>
          <p:cNvSpPr/>
          <p:nvPr/>
        </p:nvSpPr>
        <p:spPr>
          <a:xfrm>
            <a:off x="13924255" y="4638338"/>
            <a:ext cx="1820498" cy="690702"/>
          </a:xfrm>
          <a:custGeom>
            <a:avLst/>
            <a:gdLst/>
            <a:ahLst/>
            <a:cxnLst/>
            <a:rect l="l" t="t" r="r" b="b"/>
            <a:pathLst>
              <a:path w="1820498" h="690702">
                <a:moveTo>
                  <a:pt x="0" y="0"/>
                </a:moveTo>
                <a:lnTo>
                  <a:pt x="1820498" y="0"/>
                </a:lnTo>
                <a:lnTo>
                  <a:pt x="1820498" y="690702"/>
                </a:lnTo>
                <a:lnTo>
                  <a:pt x="0" y="690702"/>
                </a:lnTo>
                <a:lnTo>
                  <a:pt x="0" y="0"/>
                </a:lnTo>
                <a:close/>
              </a:path>
            </a:pathLst>
          </a:custGeom>
          <a:blipFill>
            <a:blip r:embed="rId12"/>
            <a:stretch>
              <a:fillRect t="-27976" r="-8496" b="-19428"/>
            </a:stretch>
          </a:blipFill>
        </p:spPr>
      </p:sp>
      <p:sp>
        <p:nvSpPr>
          <p:cNvPr id="20" name="Freeform 20"/>
          <p:cNvSpPr/>
          <p:nvPr/>
        </p:nvSpPr>
        <p:spPr>
          <a:xfrm>
            <a:off x="11910864" y="2412181"/>
            <a:ext cx="2980397" cy="1875134"/>
          </a:xfrm>
          <a:custGeom>
            <a:avLst/>
            <a:gdLst/>
            <a:ahLst/>
            <a:cxnLst/>
            <a:rect l="l" t="t" r="r" b="b"/>
            <a:pathLst>
              <a:path w="2980397" h="1875134">
                <a:moveTo>
                  <a:pt x="0" y="0"/>
                </a:moveTo>
                <a:lnTo>
                  <a:pt x="2980397" y="0"/>
                </a:lnTo>
                <a:lnTo>
                  <a:pt x="2980397" y="1875134"/>
                </a:lnTo>
                <a:lnTo>
                  <a:pt x="0" y="1875134"/>
                </a:lnTo>
                <a:lnTo>
                  <a:pt x="0" y="0"/>
                </a:lnTo>
                <a:close/>
              </a:path>
            </a:pathLst>
          </a:custGeom>
          <a:blipFill>
            <a:blip r:embed="rId13"/>
            <a:stretch>
              <a:fillRect/>
            </a:stretch>
          </a:blipFill>
        </p:spPr>
      </p:sp>
      <p:sp>
        <p:nvSpPr>
          <p:cNvPr id="21" name="TextBox 21"/>
          <p:cNvSpPr txBox="1"/>
          <p:nvPr/>
        </p:nvSpPr>
        <p:spPr>
          <a:xfrm>
            <a:off x="322838" y="240539"/>
            <a:ext cx="16466604"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8)</a:t>
            </a:r>
            <a:r>
              <a:rPr lang="en-US" sz="3699" u="none" strike="noStrike">
                <a:solidFill>
                  <a:srgbClr val="004AAD"/>
                </a:solidFill>
                <a:latin typeface="Champion"/>
              </a:rPr>
              <a:t> COMPARING TEAM BATTING PERFORMANCES OF 2019 AND 2022 USING T-TEST FOR 2 POPULATION MEAN.</a:t>
            </a:r>
          </a:p>
        </p:txBody>
      </p:sp>
      <p:sp>
        <p:nvSpPr>
          <p:cNvPr id="22" name="TextBox 22"/>
          <p:cNvSpPr txBox="1"/>
          <p:nvPr/>
        </p:nvSpPr>
        <p:spPr>
          <a:xfrm>
            <a:off x="11725290" y="1503183"/>
            <a:ext cx="2250880" cy="688974"/>
          </a:xfrm>
          <a:prstGeom prst="rect">
            <a:avLst/>
          </a:prstGeom>
        </p:spPr>
        <p:txBody>
          <a:bodyPr wrap="square" lIns="0" tIns="0" rIns="0" bIns="0" rtlCol="0" anchor="t">
            <a:spAutoFit/>
          </a:bodyPr>
          <a:lstStyle/>
          <a:p>
            <a:pPr algn="ctr">
              <a:lnSpc>
                <a:spcPts val="5600"/>
              </a:lnSpc>
            </a:pPr>
            <a:r>
              <a:rPr lang="en-US" sz="4000" u="sng" dirty="0">
                <a:solidFill>
                  <a:srgbClr val="000000"/>
                </a:solidFill>
                <a:latin typeface="Canva Sans Italics"/>
              </a:rPr>
              <a:t>Formula:</a:t>
            </a:r>
          </a:p>
        </p:txBody>
      </p:sp>
      <p:pic>
        <p:nvPicPr>
          <p:cNvPr id="26" name="Picture 25">
            <a:extLst>
              <a:ext uri="{FF2B5EF4-FFF2-40B4-BE49-F238E27FC236}">
                <a16:creationId xmlns:a16="http://schemas.microsoft.com/office/drawing/2014/main" id="{FD993842-CAB9-1092-BDEC-E62234F3B6B0}"/>
              </a:ext>
            </a:extLst>
          </p:cNvPr>
          <p:cNvPicPr>
            <a:picLocks noChangeAspect="1"/>
          </p:cNvPicPr>
          <p:nvPr/>
        </p:nvPicPr>
        <p:blipFill>
          <a:blip r:embed="rId14"/>
          <a:stretch>
            <a:fillRect/>
          </a:stretch>
        </p:blipFill>
        <p:spPr>
          <a:xfrm>
            <a:off x="401989" y="5807182"/>
            <a:ext cx="3999797" cy="730121"/>
          </a:xfrm>
          <a:prstGeom prst="rect">
            <a:avLst/>
          </a:prstGeom>
        </p:spPr>
      </p:pic>
      <p:pic>
        <p:nvPicPr>
          <p:cNvPr id="28" name="Picture 27">
            <a:extLst>
              <a:ext uri="{FF2B5EF4-FFF2-40B4-BE49-F238E27FC236}">
                <a16:creationId xmlns:a16="http://schemas.microsoft.com/office/drawing/2014/main" id="{FECA0CF2-36F3-8A50-2889-DFA2C93ABBFC}"/>
              </a:ext>
            </a:extLst>
          </p:cNvPr>
          <p:cNvPicPr>
            <a:picLocks noChangeAspect="1"/>
          </p:cNvPicPr>
          <p:nvPr/>
        </p:nvPicPr>
        <p:blipFill>
          <a:blip r:embed="rId15"/>
          <a:stretch>
            <a:fillRect/>
          </a:stretch>
        </p:blipFill>
        <p:spPr>
          <a:xfrm>
            <a:off x="401989" y="6624711"/>
            <a:ext cx="3955167" cy="853435"/>
          </a:xfrm>
          <a:prstGeom prst="rect">
            <a:avLst/>
          </a:prstGeom>
        </p:spPr>
      </p:pic>
    </p:spTree>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2"/>
          <p:cNvSpPr/>
          <p:nvPr/>
        </p:nvSpPr>
        <p:spPr>
          <a:xfrm>
            <a:off x="13166732" y="6022532"/>
            <a:ext cx="4758124" cy="4264468"/>
          </a:xfrm>
          <a:custGeom>
            <a:avLst/>
            <a:gdLst/>
            <a:ahLst/>
            <a:cxnLst/>
            <a:rect l="l" t="t" r="r" b="b"/>
            <a:pathLst>
              <a:path w="4758124" h="4264468">
                <a:moveTo>
                  <a:pt x="0" y="0"/>
                </a:moveTo>
                <a:lnTo>
                  <a:pt x="4758124" y="0"/>
                </a:lnTo>
                <a:lnTo>
                  <a:pt x="4758124" y="4264468"/>
                </a:lnTo>
                <a:lnTo>
                  <a:pt x="0" y="42644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0" name="Freeform 10"/>
          <p:cNvSpPr/>
          <p:nvPr/>
        </p:nvSpPr>
        <p:spPr>
          <a:xfrm>
            <a:off x="436185" y="1507641"/>
            <a:ext cx="7556113" cy="977850"/>
          </a:xfrm>
          <a:custGeom>
            <a:avLst/>
            <a:gdLst/>
            <a:ahLst/>
            <a:cxnLst/>
            <a:rect l="l" t="t" r="r" b="b"/>
            <a:pathLst>
              <a:path w="7556113" h="977850">
                <a:moveTo>
                  <a:pt x="0" y="0"/>
                </a:moveTo>
                <a:lnTo>
                  <a:pt x="7556114" y="0"/>
                </a:lnTo>
                <a:lnTo>
                  <a:pt x="7556114" y="977850"/>
                </a:lnTo>
                <a:lnTo>
                  <a:pt x="0" y="977850"/>
                </a:lnTo>
                <a:lnTo>
                  <a:pt x="0" y="0"/>
                </a:lnTo>
                <a:close/>
              </a:path>
            </a:pathLst>
          </a:custGeom>
          <a:blipFill>
            <a:blip r:embed="rId6"/>
            <a:stretch>
              <a:fillRect/>
            </a:stretch>
          </a:blipFill>
        </p:spPr>
      </p:sp>
      <p:sp>
        <p:nvSpPr>
          <p:cNvPr id="11" name="Freeform 11"/>
          <p:cNvSpPr/>
          <p:nvPr/>
        </p:nvSpPr>
        <p:spPr>
          <a:xfrm>
            <a:off x="436185" y="5084009"/>
            <a:ext cx="10432204" cy="3144384"/>
          </a:xfrm>
          <a:custGeom>
            <a:avLst/>
            <a:gdLst/>
            <a:ahLst/>
            <a:cxnLst/>
            <a:rect l="l" t="t" r="r" b="b"/>
            <a:pathLst>
              <a:path w="10432204" h="3144384">
                <a:moveTo>
                  <a:pt x="0" y="0"/>
                </a:moveTo>
                <a:lnTo>
                  <a:pt x="10432204" y="0"/>
                </a:lnTo>
                <a:lnTo>
                  <a:pt x="10432204" y="3144384"/>
                </a:lnTo>
                <a:lnTo>
                  <a:pt x="0" y="3144384"/>
                </a:lnTo>
                <a:lnTo>
                  <a:pt x="0" y="0"/>
                </a:lnTo>
                <a:close/>
              </a:path>
            </a:pathLst>
          </a:custGeom>
          <a:blipFill>
            <a:blip r:embed="rId7"/>
            <a:stretch>
              <a:fillRect/>
            </a:stretch>
          </a:blipFill>
        </p:spPr>
      </p:sp>
      <p:sp>
        <p:nvSpPr>
          <p:cNvPr id="13" name="TextBox 13"/>
          <p:cNvSpPr txBox="1"/>
          <p:nvPr/>
        </p:nvSpPr>
        <p:spPr>
          <a:xfrm>
            <a:off x="436184" y="4240729"/>
            <a:ext cx="1849815"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OUTPUT</a:t>
            </a:r>
          </a:p>
        </p:txBody>
      </p:sp>
      <p:sp>
        <p:nvSpPr>
          <p:cNvPr id="14" name="TextBox 14"/>
          <p:cNvSpPr txBox="1"/>
          <p:nvPr/>
        </p:nvSpPr>
        <p:spPr>
          <a:xfrm>
            <a:off x="8865149" y="801521"/>
            <a:ext cx="2891076" cy="706120"/>
          </a:xfrm>
          <a:prstGeom prst="rect">
            <a:avLst/>
          </a:prstGeom>
        </p:spPr>
        <p:txBody>
          <a:bodyPr lIns="0" tIns="0" rIns="0" bIns="0" rtlCol="0" anchor="t">
            <a:spAutoFit/>
          </a:bodyPr>
          <a:lstStyle/>
          <a:p>
            <a:pPr marL="0" lvl="0" indent="0" algn="l">
              <a:lnSpc>
                <a:spcPts val="5179"/>
              </a:lnSpc>
              <a:spcBef>
                <a:spcPct val="0"/>
              </a:spcBef>
            </a:pPr>
            <a:r>
              <a:rPr lang="en-US" sz="3699" u="none" strike="noStrike">
                <a:solidFill>
                  <a:srgbClr val="004AAD"/>
                </a:solidFill>
                <a:latin typeface="Champion"/>
              </a:rPr>
              <a:t>CONCLUSION:</a:t>
            </a:r>
          </a:p>
        </p:txBody>
      </p:sp>
      <p:sp>
        <p:nvSpPr>
          <p:cNvPr id="15" name="TextBox 15"/>
          <p:cNvSpPr txBox="1"/>
          <p:nvPr/>
        </p:nvSpPr>
        <p:spPr>
          <a:xfrm>
            <a:off x="436184" y="519898"/>
            <a:ext cx="1392615"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CODES</a:t>
            </a:r>
          </a:p>
        </p:txBody>
      </p:sp>
      <p:sp>
        <p:nvSpPr>
          <p:cNvPr id="16" name="TextBox 16"/>
          <p:cNvSpPr txBox="1"/>
          <p:nvPr/>
        </p:nvSpPr>
        <p:spPr>
          <a:xfrm>
            <a:off x="8865149" y="1588261"/>
            <a:ext cx="9159355" cy="976630"/>
          </a:xfrm>
          <a:prstGeom prst="rect">
            <a:avLst/>
          </a:prstGeom>
        </p:spPr>
        <p:txBody>
          <a:bodyPr lIns="0" tIns="0" rIns="0" bIns="0" rtlCol="0" anchor="t">
            <a:spAutoFit/>
          </a:bodyPr>
          <a:lstStyle/>
          <a:p>
            <a:pPr>
              <a:lnSpc>
                <a:spcPts val="3919"/>
              </a:lnSpc>
              <a:spcBef>
                <a:spcPct val="0"/>
              </a:spcBef>
            </a:pPr>
            <a:r>
              <a:rPr lang="en-US" sz="2799" dirty="0">
                <a:solidFill>
                  <a:srgbClr val="000000"/>
                </a:solidFill>
                <a:latin typeface="Canva Sans"/>
              </a:rPr>
              <a:t>Mean batting performance of both years is same.</a:t>
            </a:r>
          </a:p>
          <a:p>
            <a:pPr>
              <a:lnSpc>
                <a:spcPts val="3919"/>
              </a:lnSpc>
              <a:spcBef>
                <a:spcPct val="0"/>
              </a:spcBef>
            </a:pPr>
            <a:r>
              <a:rPr lang="en-US" sz="2799" dirty="0">
                <a:solidFill>
                  <a:srgbClr val="000000"/>
                </a:solidFill>
                <a:latin typeface="Canva Sans"/>
              </a:rPr>
              <a:t>ICT is consistent.</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428779"/>
            <a:ext cx="7811994" cy="999816"/>
          </a:xfrm>
          <a:prstGeom prst="rect">
            <a:avLst/>
          </a:prstGeom>
        </p:spPr>
        <p:txBody>
          <a:bodyPr lIns="0" tIns="0" rIns="0" bIns="0" rtlCol="0" anchor="t">
            <a:spAutoFit/>
          </a:bodyPr>
          <a:lstStyle/>
          <a:p>
            <a:pPr marL="0" lvl="0" indent="0">
              <a:lnSpc>
                <a:spcPts val="7367"/>
              </a:lnSpc>
              <a:spcBef>
                <a:spcPct val="0"/>
              </a:spcBef>
            </a:pPr>
            <a:r>
              <a:rPr lang="en-US" sz="5262" u="none" strike="noStrike">
                <a:solidFill>
                  <a:srgbClr val="004AAD"/>
                </a:solidFill>
                <a:latin typeface="Champion"/>
              </a:rPr>
              <a:t>CRICKET TERMINOLOGIES</a:t>
            </a:r>
          </a:p>
        </p:txBody>
      </p:sp>
      <p:grpSp>
        <p:nvGrpSpPr>
          <p:cNvPr id="3" name="Group 3"/>
          <p:cNvGrpSpPr/>
          <p:nvPr/>
        </p:nvGrpSpPr>
        <p:grpSpPr>
          <a:xfrm rot="-10800000">
            <a:off x="-1360139" y="1525104"/>
            <a:ext cx="19800539" cy="13917274"/>
            <a:chOff x="0" y="0"/>
            <a:chExt cx="26400718" cy="18556365"/>
          </a:xfrm>
        </p:grpSpPr>
        <p:sp>
          <p:nvSpPr>
            <p:cNvPr id="4" name="Freeform 4"/>
            <p:cNvSpPr/>
            <p:nvPr/>
          </p:nvSpPr>
          <p:spPr>
            <a:xfrm flipV="1">
              <a:off x="203200" y="6873837"/>
              <a:ext cx="5084604" cy="1506892"/>
            </a:xfrm>
            <a:custGeom>
              <a:avLst/>
              <a:gdLst/>
              <a:ahLst/>
              <a:cxnLst/>
              <a:rect l="l" t="t" r="r" b="b"/>
              <a:pathLst>
                <a:path w="5084604" h="1506892">
                  <a:moveTo>
                    <a:pt x="0" y="1506891"/>
                  </a:moveTo>
                  <a:lnTo>
                    <a:pt x="5084604" y="1506891"/>
                  </a:lnTo>
                  <a:lnTo>
                    <a:pt x="5084604"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V="1">
              <a:off x="4811986" y="6873837"/>
              <a:ext cx="5084604" cy="1506892"/>
            </a:xfrm>
            <a:custGeom>
              <a:avLst/>
              <a:gdLst/>
              <a:ahLst/>
              <a:cxnLst/>
              <a:rect l="l" t="t" r="r" b="b"/>
              <a:pathLst>
                <a:path w="5084604" h="1506892">
                  <a:moveTo>
                    <a:pt x="0" y="1506891"/>
                  </a:moveTo>
                  <a:lnTo>
                    <a:pt x="5084604" y="1506891"/>
                  </a:lnTo>
                  <a:lnTo>
                    <a:pt x="5084604"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flipV="1">
              <a:off x="9209347" y="6873837"/>
              <a:ext cx="5084604" cy="1506892"/>
            </a:xfrm>
            <a:custGeom>
              <a:avLst/>
              <a:gdLst/>
              <a:ahLst/>
              <a:cxnLst/>
              <a:rect l="l" t="t" r="r" b="b"/>
              <a:pathLst>
                <a:path w="5084604" h="1506892">
                  <a:moveTo>
                    <a:pt x="0" y="1506891"/>
                  </a:moveTo>
                  <a:lnTo>
                    <a:pt x="5084604" y="1506891"/>
                  </a:lnTo>
                  <a:lnTo>
                    <a:pt x="5084604"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flipV="1">
              <a:off x="13774145" y="6873837"/>
              <a:ext cx="5084604" cy="1506892"/>
            </a:xfrm>
            <a:custGeom>
              <a:avLst/>
              <a:gdLst/>
              <a:ahLst/>
              <a:cxnLst/>
              <a:rect l="l" t="t" r="r" b="b"/>
              <a:pathLst>
                <a:path w="5084604" h="1506892">
                  <a:moveTo>
                    <a:pt x="0" y="1506891"/>
                  </a:moveTo>
                  <a:lnTo>
                    <a:pt x="5084604" y="1506891"/>
                  </a:lnTo>
                  <a:lnTo>
                    <a:pt x="5084604"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flipV="1">
              <a:off x="18007097" y="6873837"/>
              <a:ext cx="5084604" cy="1506892"/>
            </a:xfrm>
            <a:custGeom>
              <a:avLst/>
              <a:gdLst/>
              <a:ahLst/>
              <a:cxnLst/>
              <a:rect l="l" t="t" r="r" b="b"/>
              <a:pathLst>
                <a:path w="5084604" h="1506892">
                  <a:moveTo>
                    <a:pt x="0" y="1506891"/>
                  </a:moveTo>
                  <a:lnTo>
                    <a:pt x="5084603" y="1506891"/>
                  </a:lnTo>
                  <a:lnTo>
                    <a:pt x="5084603"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flipV="1">
              <a:off x="21316114" y="6873837"/>
              <a:ext cx="5084604" cy="1506892"/>
            </a:xfrm>
            <a:custGeom>
              <a:avLst/>
              <a:gdLst/>
              <a:ahLst/>
              <a:cxnLst/>
              <a:rect l="l" t="t" r="r" b="b"/>
              <a:pathLst>
                <a:path w="5084604" h="1506892">
                  <a:moveTo>
                    <a:pt x="0" y="1506891"/>
                  </a:moveTo>
                  <a:lnTo>
                    <a:pt x="5084604" y="1506891"/>
                  </a:lnTo>
                  <a:lnTo>
                    <a:pt x="5084604" y="0"/>
                  </a:lnTo>
                  <a:lnTo>
                    <a:pt x="0" y="0"/>
                  </a:lnTo>
                  <a:lnTo>
                    <a:pt x="0" y="150689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203200" y="203200"/>
              <a:ext cx="24387104" cy="18353165"/>
            </a:xfrm>
            <a:custGeom>
              <a:avLst/>
              <a:gdLst/>
              <a:ahLst/>
              <a:cxnLst/>
              <a:rect l="l" t="t" r="r" b="b"/>
              <a:pathLst>
                <a:path w="24387104" h="18353165">
                  <a:moveTo>
                    <a:pt x="0" y="0"/>
                  </a:moveTo>
                  <a:lnTo>
                    <a:pt x="24387104" y="0"/>
                  </a:lnTo>
                  <a:lnTo>
                    <a:pt x="24387104" y="18353165"/>
                  </a:lnTo>
                  <a:lnTo>
                    <a:pt x="0" y="18353165"/>
                  </a:lnTo>
                  <a:lnTo>
                    <a:pt x="0" y="0"/>
                  </a:lnTo>
                  <a:close/>
                </a:path>
              </a:pathLst>
            </a:custGeom>
            <a:blipFill>
              <a:blip r:embed="rId4">
                <a:extLst>
                  <a:ext uri="{96DAC541-7B7A-43D3-8B79-37D633B846F1}">
                    <asvg:svgBlip xmlns:asvg="http://schemas.microsoft.com/office/drawing/2016/SVG/main" r:embed="rId5"/>
                  </a:ext>
                </a:extLst>
              </a:blip>
              <a:stretch>
                <a:fillRect t="-244" b="-244"/>
              </a:stretch>
            </a:blipFill>
          </p:spPr>
        </p:sp>
        <p:sp>
          <p:nvSpPr>
            <p:cNvPr id="11" name="TextBox 11"/>
            <p:cNvSpPr txBox="1"/>
            <p:nvPr/>
          </p:nvSpPr>
          <p:spPr>
            <a:xfrm rot="-10800000">
              <a:off x="13430346" y="7251781"/>
              <a:ext cx="9200449" cy="9825875"/>
            </a:xfrm>
            <a:prstGeom prst="rect">
              <a:avLst/>
            </a:prstGeom>
          </p:spPr>
          <p:txBody>
            <a:bodyPr lIns="0" tIns="0" rIns="0" bIns="0" rtlCol="0" anchor="t">
              <a:spAutoFit/>
            </a:bodyPr>
            <a:lstStyle/>
            <a:p>
              <a:pPr marL="659381" lvl="1" indent="-329690">
                <a:lnSpc>
                  <a:spcPts val="4275"/>
                </a:lnSpc>
                <a:buFont typeface="Arial"/>
                <a:buChar char="•"/>
              </a:pPr>
              <a:r>
                <a:rPr lang="en-US" sz="3054" u="sng">
                  <a:solidFill>
                    <a:srgbClr val="000000"/>
                  </a:solidFill>
                  <a:latin typeface="Canva Sans Italics"/>
                </a:rPr>
                <a:t>Batting Average</a:t>
              </a:r>
              <a:r>
                <a:rPr lang="en-US" sz="3054">
                  <a:solidFill>
                    <a:srgbClr val="000000"/>
                  </a:solidFill>
                  <a:latin typeface="Canva Sans"/>
                </a:rPr>
                <a:t> - The total number of </a:t>
              </a:r>
              <a:r>
                <a:rPr lang="en-US" sz="3054" u="sng">
                  <a:solidFill>
                    <a:srgbClr val="000000"/>
                  </a:solidFill>
                  <a:latin typeface="Canva Sans"/>
                  <a:hlinkClick r:id="rId6" tooltip="https://en.wikipedia.org/wiki/Run_(cricket)"/>
                </a:rPr>
                <a:t>runs</a:t>
              </a:r>
              <a:r>
                <a:rPr lang="en-US" sz="3054">
                  <a:solidFill>
                    <a:srgbClr val="000000"/>
                  </a:solidFill>
                  <a:latin typeface="Canva Sans"/>
                </a:rPr>
                <a:t> they have scored divided by the number of times they have been </a:t>
              </a:r>
              <a:r>
                <a:rPr lang="en-US" sz="3054" u="sng">
                  <a:solidFill>
                    <a:srgbClr val="000000"/>
                  </a:solidFill>
                  <a:latin typeface="Canva Sans"/>
                  <a:hlinkClick r:id="rId7" tooltip="https://en.wikipedia.org/wiki/Dismissal_(cricket)"/>
                </a:rPr>
                <a:t>out</a:t>
              </a:r>
              <a:r>
                <a:rPr lang="en-US" sz="3054">
                  <a:solidFill>
                    <a:srgbClr val="000000"/>
                  </a:solidFill>
                  <a:latin typeface="Canva Sans"/>
                </a:rPr>
                <a:t>.</a:t>
              </a:r>
            </a:p>
            <a:p>
              <a:pPr marL="659381" lvl="1" indent="-329690">
                <a:lnSpc>
                  <a:spcPts val="4275"/>
                </a:lnSpc>
                <a:buFont typeface="Arial"/>
                <a:buChar char="•"/>
              </a:pPr>
              <a:r>
                <a:rPr lang="en-US" sz="3054" u="sng">
                  <a:solidFill>
                    <a:srgbClr val="000000"/>
                  </a:solidFill>
                  <a:latin typeface="Canva Sans Italics"/>
                </a:rPr>
                <a:t>Balls Faced</a:t>
              </a:r>
              <a:r>
                <a:rPr lang="en-US" sz="3054">
                  <a:solidFill>
                    <a:srgbClr val="000000"/>
                  </a:solidFill>
                  <a:latin typeface="Canva Sans"/>
                </a:rPr>
                <a:t> - The total number of balls received, including no-balls but not including wides.</a:t>
              </a:r>
            </a:p>
            <a:p>
              <a:pPr marL="659381" lvl="1" indent="-329690">
                <a:lnSpc>
                  <a:spcPts val="4275"/>
                </a:lnSpc>
                <a:buFont typeface="Arial"/>
                <a:buChar char="•"/>
              </a:pPr>
              <a:r>
                <a:rPr lang="en-US" sz="3054" u="sng">
                  <a:solidFill>
                    <a:srgbClr val="000000"/>
                  </a:solidFill>
                  <a:latin typeface="Canva Sans Italics"/>
                </a:rPr>
                <a:t>Batting Strike Rate</a:t>
              </a:r>
              <a:r>
                <a:rPr lang="en-US" sz="3054">
                  <a:solidFill>
                    <a:srgbClr val="000000"/>
                  </a:solidFill>
                  <a:latin typeface="Canva Sans"/>
                </a:rPr>
                <a:t>-The average number of runs scored per 100 balls faced.</a:t>
              </a:r>
            </a:p>
            <a:p>
              <a:pPr marL="659381" lvl="1" indent="-329690">
                <a:lnSpc>
                  <a:spcPts val="3054"/>
                </a:lnSpc>
                <a:buFont typeface="Arial"/>
                <a:buChar char="•"/>
              </a:pPr>
              <a:r>
                <a:rPr lang="en-US" sz="3054" u="sng">
                  <a:solidFill>
                    <a:srgbClr val="000000"/>
                  </a:solidFill>
                  <a:latin typeface="Canva Sans Italics"/>
                </a:rPr>
                <a:t>Inning</a:t>
              </a:r>
              <a:r>
                <a:rPr lang="en-US" sz="3054">
                  <a:solidFill>
                    <a:srgbClr val="000000"/>
                  </a:solidFill>
                  <a:latin typeface="Canva Sans"/>
                </a:rPr>
                <a:t>-An innings is one of the divisions of a cricket match during which one team takes its turn to bat.</a:t>
              </a:r>
            </a:p>
            <a:p>
              <a:pPr>
                <a:lnSpc>
                  <a:spcPts val="3054"/>
                </a:lnSpc>
              </a:pPr>
              <a:endParaRPr lang="en-US" sz="3054">
                <a:solidFill>
                  <a:srgbClr val="000000"/>
                </a:solidFill>
                <a:latin typeface="Canva Sans"/>
              </a:endParaRPr>
            </a:p>
          </p:txBody>
        </p:sp>
        <p:sp>
          <p:nvSpPr>
            <p:cNvPr id="12" name="TextBox 12"/>
            <p:cNvSpPr txBox="1"/>
            <p:nvPr/>
          </p:nvSpPr>
          <p:spPr>
            <a:xfrm rot="-10800000">
              <a:off x="2190103" y="8486411"/>
              <a:ext cx="9386371" cy="8591245"/>
            </a:xfrm>
            <a:prstGeom prst="rect">
              <a:avLst/>
            </a:prstGeom>
          </p:spPr>
          <p:txBody>
            <a:bodyPr lIns="0" tIns="0" rIns="0" bIns="0" rtlCol="0" anchor="t">
              <a:spAutoFit/>
            </a:bodyPr>
            <a:lstStyle/>
            <a:p>
              <a:pPr marL="659904" lvl="1" indent="-329952">
                <a:lnSpc>
                  <a:spcPts val="4279"/>
                </a:lnSpc>
                <a:buFont typeface="Arial"/>
                <a:buChar char="•"/>
              </a:pPr>
              <a:r>
                <a:rPr lang="en-US" sz="3056" u="sng">
                  <a:solidFill>
                    <a:srgbClr val="000000"/>
                  </a:solidFill>
                  <a:latin typeface="Canva Sans Italics"/>
                </a:rPr>
                <a:t>Bowling Average</a:t>
              </a:r>
              <a:r>
                <a:rPr lang="en-US" sz="3056">
                  <a:solidFill>
                    <a:srgbClr val="000000"/>
                  </a:solidFill>
                  <a:latin typeface="Canva Sans"/>
                </a:rPr>
                <a:t>-The ratio of number of runs conceded per wickets taken</a:t>
              </a:r>
            </a:p>
            <a:p>
              <a:pPr marL="659904" lvl="1" indent="-329952">
                <a:lnSpc>
                  <a:spcPts val="4279"/>
                </a:lnSpc>
                <a:buFont typeface="Arial"/>
                <a:buChar char="•"/>
              </a:pPr>
              <a:r>
                <a:rPr lang="en-US" sz="3056" u="sng">
                  <a:solidFill>
                    <a:srgbClr val="000000"/>
                  </a:solidFill>
                  <a:latin typeface="Canva Sans Italics"/>
                </a:rPr>
                <a:t>Economy Rate</a:t>
              </a:r>
              <a:r>
                <a:rPr lang="en-US" sz="3056">
                  <a:solidFill>
                    <a:srgbClr val="000000"/>
                  </a:solidFill>
                  <a:latin typeface="Canva Sans"/>
                </a:rPr>
                <a:t>-Number of runs bowler is conceding per overs bowled.</a:t>
              </a:r>
            </a:p>
            <a:p>
              <a:pPr marL="659904" lvl="1" indent="-329952">
                <a:lnSpc>
                  <a:spcPts val="4279"/>
                </a:lnSpc>
                <a:buFont typeface="Arial"/>
                <a:buChar char="•"/>
              </a:pPr>
              <a:r>
                <a:rPr lang="en-US" sz="3056" u="sng">
                  <a:solidFill>
                    <a:srgbClr val="000000"/>
                  </a:solidFill>
                  <a:latin typeface="Canva Sans Italics"/>
                </a:rPr>
                <a:t>Bowling strike rate</a:t>
              </a:r>
              <a:r>
                <a:rPr lang="en-US" sz="3056">
                  <a:solidFill>
                    <a:srgbClr val="000000"/>
                  </a:solidFill>
                  <a:latin typeface="Canva Sans"/>
                </a:rPr>
                <a:t>-The average number of balls bowled per wicket taken.</a:t>
              </a:r>
            </a:p>
            <a:p>
              <a:pPr marL="659904" lvl="1" indent="-329952">
                <a:lnSpc>
                  <a:spcPts val="4279"/>
                </a:lnSpc>
                <a:buFont typeface="Arial"/>
                <a:buChar char="•"/>
              </a:pPr>
              <a:r>
                <a:rPr lang="en-US" sz="3056" u="sng">
                  <a:solidFill>
                    <a:srgbClr val="000000"/>
                  </a:solidFill>
                  <a:latin typeface="Canva Sans Italics"/>
                </a:rPr>
                <a:t>Maidens</a:t>
              </a:r>
              <a:r>
                <a:rPr lang="en-US" sz="3056">
                  <a:solidFill>
                    <a:srgbClr val="000000"/>
                  </a:solidFill>
                  <a:latin typeface="Canva Sans"/>
                </a:rPr>
                <a:t>-An over in which no wides or no balls are bowled, and no runs are scored off the bat.</a:t>
              </a:r>
            </a:p>
          </p:txBody>
        </p:sp>
        <p:sp>
          <p:nvSpPr>
            <p:cNvPr id="13" name="TextBox 13"/>
            <p:cNvSpPr txBox="1"/>
            <p:nvPr/>
          </p:nvSpPr>
          <p:spPr>
            <a:xfrm rot="-10800000">
              <a:off x="16456465" y="17492694"/>
              <a:ext cx="3148211" cy="943278"/>
            </a:xfrm>
            <a:prstGeom prst="rect">
              <a:avLst/>
            </a:prstGeom>
          </p:spPr>
          <p:txBody>
            <a:bodyPr lIns="0" tIns="0" rIns="0" bIns="0" rtlCol="0" anchor="t">
              <a:spAutoFit/>
            </a:bodyPr>
            <a:lstStyle/>
            <a:p>
              <a:pPr algn="ctr">
                <a:lnSpc>
                  <a:spcPts val="5985"/>
                </a:lnSpc>
                <a:spcBef>
                  <a:spcPct val="0"/>
                </a:spcBef>
              </a:pPr>
              <a:r>
                <a:rPr lang="en-US" sz="4275">
                  <a:solidFill>
                    <a:srgbClr val="FFFFFF"/>
                  </a:solidFill>
                  <a:latin typeface="Canva Sans"/>
                </a:rPr>
                <a:t>BATTING</a:t>
              </a:r>
            </a:p>
          </p:txBody>
        </p:sp>
        <p:sp>
          <p:nvSpPr>
            <p:cNvPr id="14" name="Freeform 14"/>
            <p:cNvSpPr/>
            <p:nvPr/>
          </p:nvSpPr>
          <p:spPr>
            <a:xfrm rot="-10800000">
              <a:off x="0" y="0"/>
              <a:ext cx="24387104" cy="18353165"/>
            </a:xfrm>
            <a:custGeom>
              <a:avLst/>
              <a:gdLst/>
              <a:ahLst/>
              <a:cxnLst/>
              <a:rect l="l" t="t" r="r" b="b"/>
              <a:pathLst>
                <a:path w="24387104" h="18353165">
                  <a:moveTo>
                    <a:pt x="0" y="0"/>
                  </a:moveTo>
                  <a:lnTo>
                    <a:pt x="24387104" y="0"/>
                  </a:lnTo>
                  <a:lnTo>
                    <a:pt x="24387104" y="18353165"/>
                  </a:lnTo>
                  <a:lnTo>
                    <a:pt x="0" y="18353165"/>
                  </a:lnTo>
                  <a:lnTo>
                    <a:pt x="0" y="0"/>
                  </a:lnTo>
                  <a:close/>
                </a:path>
              </a:pathLst>
            </a:custGeom>
            <a:blipFill>
              <a:blip r:embed="rId4">
                <a:extLst>
                  <a:ext uri="{96DAC541-7B7A-43D3-8B79-37D633B846F1}">
                    <asvg:svgBlip xmlns:asvg="http://schemas.microsoft.com/office/drawing/2016/SVG/main" r:embed="rId5"/>
                  </a:ext>
                </a:extLst>
              </a:blip>
              <a:stretch>
                <a:fillRect t="-244" b="-244"/>
              </a:stretch>
            </a:blipFill>
          </p:spPr>
        </p:sp>
        <p:sp>
          <p:nvSpPr>
            <p:cNvPr id="15" name="TextBox 15"/>
            <p:cNvSpPr txBox="1"/>
            <p:nvPr/>
          </p:nvSpPr>
          <p:spPr>
            <a:xfrm rot="-10800000">
              <a:off x="1986903" y="8283211"/>
              <a:ext cx="9386371" cy="8591245"/>
            </a:xfrm>
            <a:prstGeom prst="rect">
              <a:avLst/>
            </a:prstGeom>
          </p:spPr>
          <p:txBody>
            <a:bodyPr lIns="0" tIns="0" rIns="0" bIns="0" rtlCol="0" anchor="t">
              <a:spAutoFit/>
            </a:bodyPr>
            <a:lstStyle/>
            <a:p>
              <a:pPr marL="659904" lvl="1" indent="-329952">
                <a:lnSpc>
                  <a:spcPts val="4279"/>
                </a:lnSpc>
                <a:buFont typeface="Arial"/>
                <a:buChar char="•"/>
              </a:pPr>
              <a:r>
                <a:rPr lang="en-US" sz="3056" u="sng">
                  <a:solidFill>
                    <a:srgbClr val="000000"/>
                  </a:solidFill>
                  <a:latin typeface="Canva Sans Italics"/>
                </a:rPr>
                <a:t>Bowling Average</a:t>
              </a:r>
              <a:r>
                <a:rPr lang="en-US" sz="3056">
                  <a:solidFill>
                    <a:srgbClr val="000000"/>
                  </a:solidFill>
                  <a:latin typeface="Canva Sans"/>
                </a:rPr>
                <a:t>-The ratio of number of runs conceded per wickets taken</a:t>
              </a:r>
            </a:p>
            <a:p>
              <a:pPr marL="659904" lvl="1" indent="-329952">
                <a:lnSpc>
                  <a:spcPts val="4279"/>
                </a:lnSpc>
                <a:buFont typeface="Arial"/>
                <a:buChar char="•"/>
              </a:pPr>
              <a:r>
                <a:rPr lang="en-US" sz="3056" u="sng">
                  <a:solidFill>
                    <a:srgbClr val="000000"/>
                  </a:solidFill>
                  <a:latin typeface="Canva Sans Italics"/>
                </a:rPr>
                <a:t>Economy Rate</a:t>
              </a:r>
              <a:r>
                <a:rPr lang="en-US" sz="3056">
                  <a:solidFill>
                    <a:srgbClr val="000000"/>
                  </a:solidFill>
                  <a:latin typeface="Canva Sans"/>
                </a:rPr>
                <a:t>-Number of runs bowler is conceding per overs bowled.</a:t>
              </a:r>
            </a:p>
            <a:p>
              <a:pPr marL="659904" lvl="1" indent="-329952">
                <a:lnSpc>
                  <a:spcPts val="4279"/>
                </a:lnSpc>
                <a:buFont typeface="Arial"/>
                <a:buChar char="•"/>
              </a:pPr>
              <a:r>
                <a:rPr lang="en-US" sz="3056" u="sng">
                  <a:solidFill>
                    <a:srgbClr val="000000"/>
                  </a:solidFill>
                  <a:latin typeface="Canva Sans Italics"/>
                </a:rPr>
                <a:t>Bowling strike rate</a:t>
              </a:r>
              <a:r>
                <a:rPr lang="en-US" sz="3056">
                  <a:solidFill>
                    <a:srgbClr val="000000"/>
                  </a:solidFill>
                  <a:latin typeface="Canva Sans"/>
                </a:rPr>
                <a:t>-The average number of balls bowled per wicket taken.</a:t>
              </a:r>
            </a:p>
            <a:p>
              <a:pPr marL="659904" lvl="1" indent="-329952">
                <a:lnSpc>
                  <a:spcPts val="4279"/>
                </a:lnSpc>
                <a:buFont typeface="Arial"/>
                <a:buChar char="•"/>
              </a:pPr>
              <a:r>
                <a:rPr lang="en-US" sz="3056" u="sng">
                  <a:solidFill>
                    <a:srgbClr val="000000"/>
                  </a:solidFill>
                  <a:latin typeface="Canva Sans Italics"/>
                </a:rPr>
                <a:t>Maidens</a:t>
              </a:r>
              <a:r>
                <a:rPr lang="en-US" sz="3056">
                  <a:solidFill>
                    <a:srgbClr val="000000"/>
                  </a:solidFill>
                  <a:latin typeface="Canva Sans"/>
                </a:rPr>
                <a:t>-An over in which no wides or no balls are bowled, and no runs are scored off the bat.</a:t>
              </a:r>
            </a:p>
          </p:txBody>
        </p:sp>
        <p:sp>
          <p:nvSpPr>
            <p:cNvPr id="16" name="TextBox 16"/>
            <p:cNvSpPr txBox="1"/>
            <p:nvPr/>
          </p:nvSpPr>
          <p:spPr>
            <a:xfrm rot="-10800000">
              <a:off x="4778701" y="17486088"/>
              <a:ext cx="3475493" cy="943278"/>
            </a:xfrm>
            <a:prstGeom prst="rect">
              <a:avLst/>
            </a:prstGeom>
          </p:spPr>
          <p:txBody>
            <a:bodyPr lIns="0" tIns="0" rIns="0" bIns="0" rtlCol="0" anchor="t">
              <a:spAutoFit/>
            </a:bodyPr>
            <a:lstStyle/>
            <a:p>
              <a:pPr algn="ctr">
                <a:lnSpc>
                  <a:spcPts val="5985"/>
                </a:lnSpc>
                <a:spcBef>
                  <a:spcPct val="0"/>
                </a:spcBef>
              </a:pPr>
              <a:r>
                <a:rPr lang="en-US" sz="4275">
                  <a:solidFill>
                    <a:srgbClr val="FFFFFF"/>
                  </a:solidFill>
                  <a:latin typeface="Canva Sans"/>
                </a:rPr>
                <a:t>BOWLING</a:t>
              </a:r>
            </a:p>
          </p:txBody>
        </p:sp>
        <p:sp>
          <p:nvSpPr>
            <p:cNvPr id="17" name="TextBox 17"/>
            <p:cNvSpPr txBox="1"/>
            <p:nvPr/>
          </p:nvSpPr>
          <p:spPr>
            <a:xfrm rot="-10800000">
              <a:off x="13227146" y="7048581"/>
              <a:ext cx="9200449" cy="9825875"/>
            </a:xfrm>
            <a:prstGeom prst="rect">
              <a:avLst/>
            </a:prstGeom>
          </p:spPr>
          <p:txBody>
            <a:bodyPr lIns="0" tIns="0" rIns="0" bIns="0" rtlCol="0" anchor="t">
              <a:spAutoFit/>
            </a:bodyPr>
            <a:lstStyle/>
            <a:p>
              <a:pPr marL="659381" lvl="1" indent="-329690">
                <a:lnSpc>
                  <a:spcPts val="4275"/>
                </a:lnSpc>
                <a:buFont typeface="Arial"/>
                <a:buChar char="•"/>
              </a:pPr>
              <a:r>
                <a:rPr lang="en-US" sz="3054" u="sng">
                  <a:solidFill>
                    <a:srgbClr val="000000"/>
                  </a:solidFill>
                  <a:latin typeface="Canva Sans Italics"/>
                </a:rPr>
                <a:t>Batting Average</a:t>
              </a:r>
              <a:r>
                <a:rPr lang="en-US" sz="3054">
                  <a:solidFill>
                    <a:srgbClr val="000000"/>
                  </a:solidFill>
                  <a:latin typeface="Canva Sans"/>
                </a:rPr>
                <a:t> - The total number of </a:t>
              </a:r>
              <a:r>
                <a:rPr lang="en-US" sz="3054" u="sng">
                  <a:solidFill>
                    <a:srgbClr val="000000"/>
                  </a:solidFill>
                  <a:latin typeface="Canva Sans"/>
                  <a:hlinkClick r:id="rId6" tooltip="https://en.wikipedia.org/wiki/Run_(cricket)"/>
                </a:rPr>
                <a:t>runs</a:t>
              </a:r>
              <a:r>
                <a:rPr lang="en-US" sz="3054">
                  <a:solidFill>
                    <a:srgbClr val="000000"/>
                  </a:solidFill>
                  <a:latin typeface="Canva Sans"/>
                </a:rPr>
                <a:t> they have scored divided by the number of times they have been </a:t>
              </a:r>
              <a:r>
                <a:rPr lang="en-US" sz="3054" u="sng">
                  <a:solidFill>
                    <a:srgbClr val="000000"/>
                  </a:solidFill>
                  <a:latin typeface="Canva Sans"/>
                  <a:hlinkClick r:id="rId7" tooltip="https://en.wikipedia.org/wiki/Dismissal_(cricket)"/>
                </a:rPr>
                <a:t>out</a:t>
              </a:r>
              <a:r>
                <a:rPr lang="en-US" sz="3054">
                  <a:solidFill>
                    <a:srgbClr val="000000"/>
                  </a:solidFill>
                  <a:latin typeface="Canva Sans"/>
                </a:rPr>
                <a:t>.</a:t>
              </a:r>
            </a:p>
            <a:p>
              <a:pPr marL="659381" lvl="1" indent="-329690">
                <a:lnSpc>
                  <a:spcPts val="4275"/>
                </a:lnSpc>
                <a:buFont typeface="Arial"/>
                <a:buChar char="•"/>
              </a:pPr>
              <a:r>
                <a:rPr lang="en-US" sz="3054" u="sng">
                  <a:solidFill>
                    <a:srgbClr val="000000"/>
                  </a:solidFill>
                  <a:latin typeface="Canva Sans Italics"/>
                </a:rPr>
                <a:t>Balls Faced</a:t>
              </a:r>
              <a:r>
                <a:rPr lang="en-US" sz="3054">
                  <a:solidFill>
                    <a:srgbClr val="000000"/>
                  </a:solidFill>
                  <a:latin typeface="Canva Sans"/>
                </a:rPr>
                <a:t> - The total number of balls received, including no-balls but not including wides.</a:t>
              </a:r>
            </a:p>
            <a:p>
              <a:pPr marL="659381" lvl="1" indent="-329690">
                <a:lnSpc>
                  <a:spcPts val="4275"/>
                </a:lnSpc>
                <a:buFont typeface="Arial"/>
                <a:buChar char="•"/>
              </a:pPr>
              <a:r>
                <a:rPr lang="en-US" sz="3054" u="sng">
                  <a:solidFill>
                    <a:srgbClr val="000000"/>
                  </a:solidFill>
                  <a:latin typeface="Canva Sans Italics"/>
                </a:rPr>
                <a:t>Batting Strike Rate</a:t>
              </a:r>
              <a:r>
                <a:rPr lang="en-US" sz="3054">
                  <a:solidFill>
                    <a:srgbClr val="000000"/>
                  </a:solidFill>
                  <a:latin typeface="Canva Sans"/>
                </a:rPr>
                <a:t>-The average number of runs scored per 100 balls faced.</a:t>
              </a:r>
            </a:p>
            <a:p>
              <a:pPr marL="659381" lvl="1" indent="-329690">
                <a:lnSpc>
                  <a:spcPts val="3054"/>
                </a:lnSpc>
                <a:buFont typeface="Arial"/>
                <a:buChar char="•"/>
              </a:pPr>
              <a:r>
                <a:rPr lang="en-US" sz="3054" u="sng">
                  <a:solidFill>
                    <a:srgbClr val="000000"/>
                  </a:solidFill>
                  <a:latin typeface="Canva Sans Italics"/>
                </a:rPr>
                <a:t>Inning</a:t>
              </a:r>
              <a:r>
                <a:rPr lang="en-US" sz="3054">
                  <a:solidFill>
                    <a:srgbClr val="000000"/>
                  </a:solidFill>
                  <a:latin typeface="Canva Sans"/>
                </a:rPr>
                <a:t>-An innings is one of the divisions of a cricket match during which one team takes its turn to bat.</a:t>
              </a:r>
            </a:p>
            <a:p>
              <a:pPr>
                <a:lnSpc>
                  <a:spcPts val="3054"/>
                </a:lnSpc>
              </a:pPr>
              <a:endParaRPr lang="en-US" sz="3054">
                <a:solidFill>
                  <a:srgbClr val="000000"/>
                </a:solidFill>
                <a:latin typeface="Canva Sans"/>
              </a:endParaRPr>
            </a:p>
          </p:txBody>
        </p:sp>
        <p:sp>
          <p:nvSpPr>
            <p:cNvPr id="18" name="TextBox 18"/>
            <p:cNvSpPr txBox="1"/>
            <p:nvPr/>
          </p:nvSpPr>
          <p:spPr>
            <a:xfrm rot="-10800000">
              <a:off x="16253265" y="17289494"/>
              <a:ext cx="3148211" cy="943278"/>
            </a:xfrm>
            <a:prstGeom prst="rect">
              <a:avLst/>
            </a:prstGeom>
          </p:spPr>
          <p:txBody>
            <a:bodyPr lIns="0" tIns="0" rIns="0" bIns="0" rtlCol="0" anchor="t">
              <a:spAutoFit/>
            </a:bodyPr>
            <a:lstStyle/>
            <a:p>
              <a:pPr algn="ctr">
                <a:lnSpc>
                  <a:spcPts val="5985"/>
                </a:lnSpc>
                <a:spcBef>
                  <a:spcPct val="0"/>
                </a:spcBef>
              </a:pPr>
              <a:r>
                <a:rPr lang="en-US" sz="4275">
                  <a:solidFill>
                    <a:srgbClr val="FFFFFF"/>
                  </a:solidFill>
                  <a:latin typeface="Canva Sans"/>
                </a:rPr>
                <a:t>BATTING</a:t>
              </a:r>
            </a:p>
          </p:txBody>
        </p:sp>
      </p:grpSp>
      <p:sp>
        <p:nvSpPr>
          <p:cNvPr id="19" name="Freeform 19"/>
          <p:cNvSpPr/>
          <p:nvPr/>
        </p:nvSpPr>
        <p:spPr>
          <a:xfrm>
            <a:off x="7670184" y="7443725"/>
            <a:ext cx="1170510" cy="2843275"/>
          </a:xfrm>
          <a:custGeom>
            <a:avLst/>
            <a:gdLst/>
            <a:ahLst/>
            <a:cxnLst/>
            <a:rect l="l" t="t" r="r" b="b"/>
            <a:pathLst>
              <a:path w="1170510" h="2843275">
                <a:moveTo>
                  <a:pt x="0" y="0"/>
                </a:moveTo>
                <a:lnTo>
                  <a:pt x="1170510" y="0"/>
                </a:lnTo>
                <a:lnTo>
                  <a:pt x="1170510" y="2843275"/>
                </a:lnTo>
                <a:lnTo>
                  <a:pt x="0" y="2843275"/>
                </a:lnTo>
                <a:lnTo>
                  <a:pt x="0" y="0"/>
                </a:lnTo>
                <a:close/>
              </a:path>
            </a:pathLst>
          </a:custGeom>
          <a:blipFill>
            <a:blip r:embed="rId8">
              <a:alphaModFix amt="27000"/>
              <a:extLst>
                <a:ext uri="{96DAC541-7B7A-43D3-8B79-37D633B846F1}">
                  <asvg:svgBlip xmlns:asvg="http://schemas.microsoft.com/office/drawing/2016/SVG/main" r:embed="rId9"/>
                </a:ext>
              </a:extLst>
            </a:blip>
            <a:stretch>
              <a:fillRect/>
            </a:stretch>
          </a:blipFill>
        </p:spPr>
      </p:sp>
      <p:sp>
        <p:nvSpPr>
          <p:cNvPr id="20" name="Freeform 20"/>
          <p:cNvSpPr/>
          <p:nvPr/>
        </p:nvSpPr>
        <p:spPr>
          <a:xfrm>
            <a:off x="15660625" y="8688325"/>
            <a:ext cx="1598675" cy="1598675"/>
          </a:xfrm>
          <a:custGeom>
            <a:avLst/>
            <a:gdLst/>
            <a:ahLst/>
            <a:cxnLst/>
            <a:rect l="l" t="t" r="r" b="b"/>
            <a:pathLst>
              <a:path w="1598675" h="1598675">
                <a:moveTo>
                  <a:pt x="0" y="0"/>
                </a:moveTo>
                <a:lnTo>
                  <a:pt x="1598675" y="0"/>
                </a:lnTo>
                <a:lnTo>
                  <a:pt x="1598675" y="1598675"/>
                </a:lnTo>
                <a:lnTo>
                  <a:pt x="0" y="1598675"/>
                </a:lnTo>
                <a:lnTo>
                  <a:pt x="0" y="0"/>
                </a:lnTo>
                <a:close/>
              </a:path>
            </a:pathLst>
          </a:custGeom>
          <a:blipFill>
            <a:blip r:embed="rId10">
              <a:alphaModFix amt="27000"/>
            </a:blip>
            <a:stretch>
              <a:fillRect/>
            </a:stretch>
          </a:blipFill>
        </p:spPr>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688982" y="9170656"/>
            <a:ext cx="36760613" cy="1116344"/>
            <a:chOff x="0" y="0"/>
            <a:chExt cx="49014151" cy="1488459"/>
          </a:xfrm>
        </p:grpSpPr>
        <p:sp>
          <p:nvSpPr>
            <p:cNvPr id="3" name="Freeform 3"/>
            <p:cNvSpPr/>
            <p:nvPr/>
          </p:nvSpPr>
          <p:spPr>
            <a:xfrm>
              <a:off x="2383574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3835749"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2826524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2491545"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6878767"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40947051"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4127344"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7" name="Group 17"/>
          <p:cNvGrpSpPr/>
          <p:nvPr/>
        </p:nvGrpSpPr>
        <p:grpSpPr>
          <a:xfrm>
            <a:off x="12948" y="-268238"/>
            <a:ext cx="18275052" cy="10823475"/>
            <a:chOff x="0" y="0"/>
            <a:chExt cx="24366736" cy="14431300"/>
          </a:xfrm>
        </p:grpSpPr>
        <p:sp>
          <p:nvSpPr>
            <p:cNvPr id="18" name="Freeform 18"/>
            <p:cNvSpPr/>
            <p:nvPr/>
          </p:nvSpPr>
          <p:spPr>
            <a:xfrm>
              <a:off x="159969" y="0"/>
              <a:ext cx="24064062" cy="14431300"/>
            </a:xfrm>
            <a:custGeom>
              <a:avLst/>
              <a:gdLst/>
              <a:ahLst/>
              <a:cxnLst/>
              <a:rect l="l" t="t" r="r" b="b"/>
              <a:pathLst>
                <a:path w="24064062" h="14431300">
                  <a:moveTo>
                    <a:pt x="0" y="0"/>
                  </a:moveTo>
                  <a:lnTo>
                    <a:pt x="24064062" y="0"/>
                  </a:lnTo>
                  <a:lnTo>
                    <a:pt x="24064062" y="14431300"/>
                  </a:lnTo>
                  <a:lnTo>
                    <a:pt x="0" y="14431300"/>
                  </a:lnTo>
                  <a:lnTo>
                    <a:pt x="0" y="0"/>
                  </a:lnTo>
                  <a:close/>
                </a:path>
              </a:pathLst>
            </a:custGeom>
            <a:blipFill>
              <a:blip r:embed="rId4">
                <a:alphaModFix amt="35000"/>
              </a:blip>
              <a:stretch>
                <a:fillRect l="-7843" r="-9724" b="-10235"/>
              </a:stretch>
            </a:blipFill>
          </p:spPr>
        </p:sp>
        <p:sp>
          <p:nvSpPr>
            <p:cNvPr id="19" name="TextBox 19"/>
            <p:cNvSpPr txBox="1"/>
            <p:nvPr/>
          </p:nvSpPr>
          <p:spPr>
            <a:xfrm>
              <a:off x="0" y="5668643"/>
              <a:ext cx="24366736" cy="6421966"/>
            </a:xfrm>
            <a:prstGeom prst="rect">
              <a:avLst/>
            </a:prstGeom>
          </p:spPr>
          <p:txBody>
            <a:bodyPr lIns="0" tIns="0" rIns="0" bIns="0" rtlCol="0" anchor="t">
              <a:spAutoFit/>
            </a:bodyPr>
            <a:lstStyle/>
            <a:p>
              <a:pPr algn="ctr">
                <a:lnSpc>
                  <a:spcPts val="19600"/>
                </a:lnSpc>
              </a:pPr>
              <a:r>
                <a:rPr lang="en-US" sz="14000">
                  <a:solidFill>
                    <a:srgbClr val="004AAD"/>
                  </a:solidFill>
                  <a:latin typeface="Intro Rust"/>
                </a:rPr>
                <a:t>SELECTION OF AN </a:t>
              </a:r>
            </a:p>
            <a:p>
              <a:pPr algn="ctr">
                <a:lnSpc>
                  <a:spcPts val="19600"/>
                </a:lnSpc>
                <a:spcBef>
                  <a:spcPct val="0"/>
                </a:spcBef>
              </a:pPr>
              <a:r>
                <a:rPr lang="en-US" sz="14000">
                  <a:solidFill>
                    <a:srgbClr val="004AAD"/>
                  </a:solidFill>
                  <a:latin typeface="Intro Rust"/>
                </a:rPr>
                <a:t>IDEAL TEAM</a:t>
              </a:r>
            </a:p>
          </p:txBody>
        </p:sp>
      </p:grpSp>
    </p:spTree>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43142" y="2057400"/>
            <a:ext cx="3878199" cy="8229600"/>
          </a:xfrm>
          <a:custGeom>
            <a:avLst/>
            <a:gdLst/>
            <a:ahLst/>
            <a:cxnLst/>
            <a:rect l="l" t="t" r="r" b="b"/>
            <a:pathLst>
              <a:path w="3878199" h="8229600">
                <a:moveTo>
                  <a:pt x="0" y="0"/>
                </a:moveTo>
                <a:lnTo>
                  <a:pt x="3878199" y="0"/>
                </a:lnTo>
                <a:lnTo>
                  <a:pt x="3878199"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576751" y="9170656"/>
            <a:ext cx="18883801" cy="1116344"/>
            <a:chOff x="0" y="0"/>
            <a:chExt cx="25178402" cy="1488459"/>
          </a:xfrm>
        </p:grpSpPr>
        <p:sp>
          <p:nvSpPr>
            <p:cNvPr id="12" name="Freeform 12"/>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9" name="TextBox 19"/>
          <p:cNvSpPr txBox="1"/>
          <p:nvPr/>
        </p:nvSpPr>
        <p:spPr>
          <a:xfrm>
            <a:off x="1028700" y="1511022"/>
            <a:ext cx="13518573" cy="6356985"/>
          </a:xfrm>
          <a:prstGeom prst="rect">
            <a:avLst/>
          </a:prstGeom>
        </p:spPr>
        <p:txBody>
          <a:bodyPr lIns="0" tIns="0" rIns="0" bIns="0" rtlCol="0" anchor="t">
            <a:spAutoFit/>
          </a:bodyPr>
          <a:lstStyle/>
          <a:p>
            <a:pPr marL="777240" lvl="1" indent="-388620">
              <a:lnSpc>
                <a:spcPts val="5040"/>
              </a:lnSpc>
              <a:buFont typeface="Arial"/>
              <a:buChar char="•"/>
            </a:pPr>
            <a:r>
              <a:rPr lang="en-US" sz="3600">
                <a:solidFill>
                  <a:srgbClr val="000000"/>
                </a:solidFill>
                <a:latin typeface="Canva Sans"/>
              </a:rPr>
              <a:t>From ESPN website, the data of batters of Indian Cricket Team was taken.It consisted of 49 players.</a:t>
            </a:r>
          </a:p>
          <a:p>
            <a:pPr marL="777240" lvl="1" indent="-388620">
              <a:lnSpc>
                <a:spcPts val="5040"/>
              </a:lnSpc>
              <a:buFont typeface="Arial"/>
              <a:buChar char="•"/>
            </a:pPr>
            <a:r>
              <a:rPr lang="en-US" sz="3600">
                <a:solidFill>
                  <a:srgbClr val="000000"/>
                </a:solidFill>
                <a:latin typeface="Canva Sans"/>
              </a:rPr>
              <a:t>We considered 3 parameters as part of the first round of selection.The parameters were Strike Rate,Avg,Highest score,</a:t>
            </a:r>
          </a:p>
          <a:p>
            <a:pPr marL="777240" lvl="1" indent="-388620">
              <a:lnSpc>
                <a:spcPts val="5040"/>
              </a:lnSpc>
              <a:buFont typeface="Arial"/>
              <a:buChar char="•"/>
            </a:pPr>
            <a:r>
              <a:rPr lang="en-US" sz="3600">
                <a:solidFill>
                  <a:srgbClr val="000000"/>
                </a:solidFill>
                <a:latin typeface="Canva Sans"/>
              </a:rPr>
              <a:t> The top 20 batters in each of the above parameters were chosen in that parameter.The batters that made it to the top 20 of every parameter were considered as potential batters.</a:t>
            </a:r>
          </a:p>
          <a:p>
            <a:pPr marL="777240" lvl="1" indent="-388620">
              <a:lnSpc>
                <a:spcPts val="5040"/>
              </a:lnSpc>
              <a:buFont typeface="Arial"/>
              <a:buChar char="•"/>
            </a:pPr>
            <a:r>
              <a:rPr lang="en-US" sz="3600">
                <a:solidFill>
                  <a:srgbClr val="000000"/>
                </a:solidFill>
                <a:latin typeface="Canva Sans"/>
              </a:rPr>
              <a:t>This resulted in having a total of </a:t>
            </a:r>
            <a:r>
              <a:rPr lang="en-US" sz="3600">
                <a:solidFill>
                  <a:srgbClr val="000000"/>
                </a:solidFill>
                <a:latin typeface="Canva Sans Bold"/>
              </a:rPr>
              <a:t>13 potential batters.</a:t>
            </a:r>
          </a:p>
        </p:txBody>
      </p:sp>
      <p:sp>
        <p:nvSpPr>
          <p:cNvPr id="20" name="TextBox 20"/>
          <p:cNvSpPr txBox="1"/>
          <p:nvPr/>
        </p:nvSpPr>
        <p:spPr>
          <a:xfrm>
            <a:off x="1028700" y="510262"/>
            <a:ext cx="11379294" cy="1067435"/>
          </a:xfrm>
          <a:prstGeom prst="rect">
            <a:avLst/>
          </a:prstGeom>
        </p:spPr>
        <p:txBody>
          <a:bodyPr lIns="0" tIns="0" rIns="0" bIns="0" rtlCol="0" anchor="t">
            <a:spAutoFit/>
          </a:bodyPr>
          <a:lstStyle/>
          <a:p>
            <a:pPr marL="0" lvl="0" indent="0" algn="l">
              <a:lnSpc>
                <a:spcPts val="7840"/>
              </a:lnSpc>
              <a:spcBef>
                <a:spcPct val="0"/>
              </a:spcBef>
            </a:pPr>
            <a:r>
              <a:rPr lang="en-US" sz="5600" u="none" strike="noStrike">
                <a:solidFill>
                  <a:srgbClr val="004AAD"/>
                </a:solidFill>
                <a:latin typeface="Champion"/>
              </a:rPr>
              <a:t>SELECTION OF BATTERS- ROUND 1</a:t>
            </a:r>
          </a:p>
        </p:txBody>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43142" y="2057400"/>
            <a:ext cx="3878199" cy="8229600"/>
          </a:xfrm>
          <a:custGeom>
            <a:avLst/>
            <a:gdLst/>
            <a:ahLst/>
            <a:cxnLst/>
            <a:rect l="l" t="t" r="r" b="b"/>
            <a:pathLst>
              <a:path w="3878199" h="8229600">
                <a:moveTo>
                  <a:pt x="0" y="0"/>
                </a:moveTo>
                <a:lnTo>
                  <a:pt x="3878199" y="0"/>
                </a:lnTo>
                <a:lnTo>
                  <a:pt x="3878199"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576751" y="9170656"/>
            <a:ext cx="18883801" cy="1116344"/>
            <a:chOff x="0" y="0"/>
            <a:chExt cx="25178402" cy="1488459"/>
          </a:xfrm>
        </p:grpSpPr>
        <p:sp>
          <p:nvSpPr>
            <p:cNvPr id="12" name="Freeform 12"/>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9" name="TextBox 19"/>
          <p:cNvSpPr txBox="1"/>
          <p:nvPr/>
        </p:nvSpPr>
        <p:spPr>
          <a:xfrm>
            <a:off x="1028700" y="512002"/>
            <a:ext cx="11185179" cy="1067435"/>
          </a:xfrm>
          <a:prstGeom prst="rect">
            <a:avLst/>
          </a:prstGeom>
        </p:spPr>
        <p:txBody>
          <a:bodyPr lIns="0" tIns="0" rIns="0" bIns="0" rtlCol="0" anchor="t">
            <a:spAutoFit/>
          </a:bodyPr>
          <a:lstStyle/>
          <a:p>
            <a:pPr marL="0" lvl="0" indent="0" algn="l">
              <a:lnSpc>
                <a:spcPts val="7840"/>
              </a:lnSpc>
              <a:spcBef>
                <a:spcPct val="0"/>
              </a:spcBef>
            </a:pPr>
            <a:r>
              <a:rPr lang="en-US" sz="5600" u="none" strike="noStrike">
                <a:solidFill>
                  <a:srgbClr val="004AAD"/>
                </a:solidFill>
                <a:latin typeface="Champion"/>
              </a:rPr>
              <a:t>SELECTION OF BATTERS- ROUND 2</a:t>
            </a:r>
          </a:p>
        </p:txBody>
      </p:sp>
      <p:sp>
        <p:nvSpPr>
          <p:cNvPr id="20" name="TextBox 20"/>
          <p:cNvSpPr txBox="1"/>
          <p:nvPr/>
        </p:nvSpPr>
        <p:spPr>
          <a:xfrm>
            <a:off x="1028700" y="1697515"/>
            <a:ext cx="13021833" cy="8406130"/>
          </a:xfrm>
          <a:prstGeom prst="rect">
            <a:avLst/>
          </a:prstGeom>
        </p:spPr>
        <p:txBody>
          <a:bodyPr lIns="0" tIns="0" rIns="0" bIns="0" rtlCol="0" anchor="t">
            <a:spAutoFit/>
          </a:bodyPr>
          <a:lstStyle/>
          <a:p>
            <a:pPr algn="just">
              <a:lnSpc>
                <a:spcPts val="3919"/>
              </a:lnSpc>
            </a:pPr>
            <a:r>
              <a:rPr lang="en-US" sz="2799">
                <a:solidFill>
                  <a:srgbClr val="000000"/>
                </a:solidFill>
                <a:latin typeface="Canva Sans"/>
              </a:rPr>
              <a:t>  A Batting Index which was more comprehensive was chosen for second round of selection .</a:t>
            </a:r>
          </a:p>
          <a:p>
            <a:pPr algn="just">
              <a:lnSpc>
                <a:spcPts val="3919"/>
              </a:lnSpc>
            </a:pPr>
            <a:endParaRPr lang="en-US" sz="2799">
              <a:solidFill>
                <a:srgbClr val="000000"/>
              </a:solidFill>
              <a:latin typeface="Canva Sans"/>
            </a:endParaRPr>
          </a:p>
          <a:p>
            <a:pPr algn="just">
              <a:lnSpc>
                <a:spcPts val="3919"/>
              </a:lnSpc>
            </a:pPr>
            <a:r>
              <a:rPr lang="en-US" sz="2799">
                <a:solidFill>
                  <a:srgbClr val="000000"/>
                </a:solidFill>
                <a:latin typeface="Canva Sans"/>
              </a:rPr>
              <a:t>Batting index= Batting Average x Strike Rate x Consistency xWeighted Number Centuries x Weighted Number of Half Centuries xWeighted Experience x Weighted Hard hitting ability</a:t>
            </a:r>
          </a:p>
          <a:p>
            <a:pPr algn="just">
              <a:lnSpc>
                <a:spcPts val="3919"/>
              </a:lnSpc>
            </a:pPr>
            <a:endParaRPr lang="en-US" sz="2799">
              <a:solidFill>
                <a:srgbClr val="000000"/>
              </a:solidFill>
              <a:latin typeface="Canva Sans"/>
            </a:endParaRPr>
          </a:p>
          <a:p>
            <a:pPr algn="just">
              <a:lnSpc>
                <a:spcPts val="3919"/>
              </a:lnSpc>
            </a:pPr>
            <a:r>
              <a:rPr lang="en-US" sz="2799">
                <a:solidFill>
                  <a:srgbClr val="000000"/>
                </a:solidFill>
                <a:latin typeface="Canva Sans"/>
              </a:rPr>
              <a:t>Consistency= (Amount of runs/Number of innings)</a:t>
            </a:r>
          </a:p>
          <a:p>
            <a:pPr algn="just">
              <a:lnSpc>
                <a:spcPts val="3919"/>
              </a:lnSpc>
            </a:pPr>
            <a:r>
              <a:rPr lang="en-US" sz="2799">
                <a:solidFill>
                  <a:srgbClr val="000000"/>
                </a:solidFill>
                <a:latin typeface="Canva Sans"/>
              </a:rPr>
              <a:t> </a:t>
            </a:r>
          </a:p>
          <a:p>
            <a:pPr algn="just">
              <a:lnSpc>
                <a:spcPts val="3919"/>
              </a:lnSpc>
            </a:pPr>
            <a:r>
              <a:rPr lang="en-US" sz="2799">
                <a:solidFill>
                  <a:srgbClr val="000000"/>
                </a:solidFill>
                <a:latin typeface="Canva Sans"/>
              </a:rPr>
              <a:t>Hard Hitting Ability=(Number of fours + Number of Sixes)/Balls Faced.[2]</a:t>
            </a:r>
          </a:p>
          <a:p>
            <a:pPr algn="just">
              <a:lnSpc>
                <a:spcPts val="3919"/>
              </a:lnSpc>
            </a:pPr>
            <a:endParaRPr lang="en-US" sz="2799">
              <a:solidFill>
                <a:srgbClr val="000000"/>
              </a:solidFill>
              <a:latin typeface="Canva Sans"/>
            </a:endParaRPr>
          </a:p>
          <a:p>
            <a:pPr algn="just">
              <a:lnSpc>
                <a:spcPts val="3919"/>
              </a:lnSpc>
            </a:pPr>
            <a:r>
              <a:rPr lang="en-US" sz="2799">
                <a:solidFill>
                  <a:srgbClr val="000000"/>
                </a:solidFill>
                <a:latin typeface="Canva Sans"/>
              </a:rPr>
              <a:t>Experience=2023-ODI Debut year</a:t>
            </a:r>
          </a:p>
          <a:p>
            <a:pPr algn="just">
              <a:lnSpc>
                <a:spcPts val="3919"/>
              </a:lnSpc>
            </a:pPr>
            <a:endParaRPr lang="en-US" sz="2799">
              <a:solidFill>
                <a:srgbClr val="000000"/>
              </a:solidFill>
              <a:latin typeface="Canva Sans"/>
            </a:endParaRPr>
          </a:p>
          <a:p>
            <a:pPr algn="just">
              <a:lnSpc>
                <a:spcPts val="3919"/>
              </a:lnSpc>
            </a:pPr>
            <a:endParaRPr lang="en-US" sz="2799">
              <a:solidFill>
                <a:srgbClr val="000000"/>
              </a:solidFill>
              <a:latin typeface="Canva Sans"/>
            </a:endParaRPr>
          </a:p>
          <a:p>
            <a:pPr algn="just">
              <a:lnSpc>
                <a:spcPts val="3919"/>
              </a:lnSpc>
            </a:pPr>
            <a:endParaRPr lang="en-US" sz="2799">
              <a:solidFill>
                <a:srgbClr val="000000"/>
              </a:solidFill>
              <a:latin typeface="Canva Sans"/>
            </a:endParaRPr>
          </a:p>
          <a:p>
            <a:pPr algn="just">
              <a:lnSpc>
                <a:spcPts val="3919"/>
              </a:lnSpc>
            </a:pPr>
            <a:endParaRPr lang="en-US" sz="2799">
              <a:solidFill>
                <a:srgbClr val="000000"/>
              </a:solidFill>
              <a:latin typeface="Canva Sans"/>
            </a:endParaRPr>
          </a:p>
          <a:p>
            <a:pPr algn="just">
              <a:lnSpc>
                <a:spcPts val="3919"/>
              </a:lnSpc>
              <a:spcBef>
                <a:spcPct val="0"/>
              </a:spcBef>
            </a:pPr>
            <a:endParaRPr lang="en-US" sz="2799">
              <a:solidFill>
                <a:srgbClr val="000000"/>
              </a:solidFill>
              <a:latin typeface="Canva Sans"/>
            </a:endParaRPr>
          </a:p>
        </p:txBody>
      </p:sp>
    </p:spTree>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86600"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049172" y="2197667"/>
            <a:ext cx="4999482" cy="8229600"/>
          </a:xfrm>
          <a:custGeom>
            <a:avLst/>
            <a:gdLst/>
            <a:ahLst/>
            <a:cxnLst/>
            <a:rect l="l" t="t" r="r" b="b"/>
            <a:pathLst>
              <a:path w="4999482" h="8229600">
                <a:moveTo>
                  <a:pt x="0" y="0"/>
                </a:moveTo>
                <a:lnTo>
                  <a:pt x="4999482" y="0"/>
                </a:lnTo>
                <a:lnTo>
                  <a:pt x="4999482"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595801" y="9170656"/>
            <a:ext cx="18883801" cy="1116344"/>
            <a:chOff x="0" y="0"/>
            <a:chExt cx="25178402" cy="1488459"/>
          </a:xfrm>
        </p:grpSpPr>
        <p:sp>
          <p:nvSpPr>
            <p:cNvPr id="5" name="Freeform 5"/>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2" name="Group 12"/>
          <p:cNvGrpSpPr/>
          <p:nvPr/>
        </p:nvGrpSpPr>
        <p:grpSpPr>
          <a:xfrm>
            <a:off x="-576751" y="9170656"/>
            <a:ext cx="18883801" cy="1116344"/>
            <a:chOff x="0" y="0"/>
            <a:chExt cx="25178402" cy="1488459"/>
          </a:xfrm>
        </p:grpSpPr>
        <p:sp>
          <p:nvSpPr>
            <p:cNvPr id="13" name="Freeform 1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20" name="Freeform 20"/>
          <p:cNvSpPr/>
          <p:nvPr/>
        </p:nvSpPr>
        <p:spPr>
          <a:xfrm>
            <a:off x="1028700" y="1711229"/>
            <a:ext cx="10870237" cy="6016368"/>
          </a:xfrm>
          <a:custGeom>
            <a:avLst/>
            <a:gdLst/>
            <a:ahLst/>
            <a:cxnLst/>
            <a:rect l="l" t="t" r="r" b="b"/>
            <a:pathLst>
              <a:path w="10870237" h="6016368">
                <a:moveTo>
                  <a:pt x="0" y="0"/>
                </a:moveTo>
                <a:lnTo>
                  <a:pt x="10870237" y="0"/>
                </a:lnTo>
                <a:lnTo>
                  <a:pt x="10870237" y="6016368"/>
                </a:lnTo>
                <a:lnTo>
                  <a:pt x="0" y="6016368"/>
                </a:lnTo>
                <a:lnTo>
                  <a:pt x="0" y="0"/>
                </a:lnTo>
                <a:close/>
              </a:path>
            </a:pathLst>
          </a:custGeom>
          <a:blipFill>
            <a:blip r:embed="rId8"/>
            <a:stretch>
              <a:fillRect b="-10792"/>
            </a:stretch>
          </a:blipFill>
          <a:ln w="38100" cap="sq">
            <a:solidFill>
              <a:srgbClr val="000000"/>
            </a:solidFill>
            <a:prstDash val="solid"/>
            <a:miter/>
          </a:ln>
        </p:spPr>
      </p:sp>
      <p:sp>
        <p:nvSpPr>
          <p:cNvPr id="21" name="TextBox 21"/>
          <p:cNvSpPr txBox="1"/>
          <p:nvPr/>
        </p:nvSpPr>
        <p:spPr>
          <a:xfrm>
            <a:off x="487550" y="385445"/>
            <a:ext cx="17800450" cy="1067435"/>
          </a:xfrm>
          <a:prstGeom prst="rect">
            <a:avLst/>
          </a:prstGeom>
        </p:spPr>
        <p:txBody>
          <a:bodyPr lIns="0" tIns="0" rIns="0" bIns="0" rtlCol="0" anchor="t">
            <a:spAutoFit/>
          </a:bodyPr>
          <a:lstStyle/>
          <a:p>
            <a:pPr marL="0" lvl="0" indent="0" algn="l">
              <a:lnSpc>
                <a:spcPts val="7840"/>
              </a:lnSpc>
              <a:spcBef>
                <a:spcPct val="0"/>
              </a:spcBef>
            </a:pPr>
            <a:r>
              <a:rPr lang="en-US" sz="5600" u="none" strike="noStrike">
                <a:solidFill>
                  <a:srgbClr val="004AAD"/>
                </a:solidFill>
                <a:latin typeface="Champion"/>
              </a:rPr>
              <a:t>SECOND ROUND OF SELECTION OF POTENTIAL BATTERS</a:t>
            </a:r>
          </a:p>
        </p:txBody>
      </p:sp>
      <p:sp>
        <p:nvSpPr>
          <p:cNvPr id="22" name="TextBox 22"/>
          <p:cNvSpPr txBox="1"/>
          <p:nvPr/>
        </p:nvSpPr>
        <p:spPr>
          <a:xfrm>
            <a:off x="1028700" y="7812856"/>
            <a:ext cx="11493203" cy="1234440"/>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Canva Sans Italics"/>
              </a:rPr>
              <a:t>Please note that RR pant is eliminated from the second selection procedure because he has been injured since December 2022.He is not fit to be a part of the current ODI team.</a:t>
            </a:r>
          </a:p>
        </p:txBody>
      </p:sp>
    </p:spTree>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8772" y="2832254"/>
            <a:ext cx="3979228" cy="7958456"/>
          </a:xfrm>
          <a:custGeom>
            <a:avLst/>
            <a:gdLst/>
            <a:ahLst/>
            <a:cxnLst/>
            <a:rect l="l" t="t" r="r" b="b"/>
            <a:pathLst>
              <a:path w="3979228" h="7958456">
                <a:moveTo>
                  <a:pt x="0" y="0"/>
                </a:moveTo>
                <a:lnTo>
                  <a:pt x="3979228" y="0"/>
                </a:lnTo>
                <a:lnTo>
                  <a:pt x="3979228" y="7958455"/>
                </a:lnTo>
                <a:lnTo>
                  <a:pt x="0" y="7958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7282917" y="5281335"/>
            <a:ext cx="2802587" cy="3032748"/>
          </a:xfrm>
          <a:custGeom>
            <a:avLst/>
            <a:gdLst/>
            <a:ahLst/>
            <a:cxnLst/>
            <a:rect l="l" t="t" r="r" b="b"/>
            <a:pathLst>
              <a:path w="2802587" h="3032748">
                <a:moveTo>
                  <a:pt x="0" y="0"/>
                </a:moveTo>
                <a:lnTo>
                  <a:pt x="2802587" y="0"/>
                </a:lnTo>
                <a:lnTo>
                  <a:pt x="2802587" y="3032748"/>
                </a:lnTo>
                <a:lnTo>
                  <a:pt x="0" y="3032748"/>
                </a:lnTo>
                <a:lnTo>
                  <a:pt x="0" y="0"/>
                </a:lnTo>
                <a:close/>
              </a:path>
            </a:pathLst>
          </a:custGeom>
          <a:blipFill>
            <a:blip r:embed="rId6"/>
            <a:stretch>
              <a:fillRect l="-4106" r="-4106"/>
            </a:stretch>
          </a:blipFill>
          <a:ln w="38100" cap="sq">
            <a:solidFill>
              <a:srgbClr val="000000"/>
            </a:solidFill>
            <a:prstDash val="solid"/>
            <a:miter/>
          </a:ln>
        </p:spPr>
      </p:sp>
      <p:sp>
        <p:nvSpPr>
          <p:cNvPr id="12" name="Freeform 12"/>
          <p:cNvSpPr/>
          <p:nvPr/>
        </p:nvSpPr>
        <p:spPr>
          <a:xfrm>
            <a:off x="625122" y="864454"/>
            <a:ext cx="2802587" cy="3032748"/>
          </a:xfrm>
          <a:custGeom>
            <a:avLst/>
            <a:gdLst/>
            <a:ahLst/>
            <a:cxnLst/>
            <a:rect l="l" t="t" r="r" b="b"/>
            <a:pathLst>
              <a:path w="2802587" h="3032748">
                <a:moveTo>
                  <a:pt x="0" y="0"/>
                </a:moveTo>
                <a:lnTo>
                  <a:pt x="2802587" y="0"/>
                </a:lnTo>
                <a:lnTo>
                  <a:pt x="2802587" y="3032747"/>
                </a:lnTo>
                <a:lnTo>
                  <a:pt x="0" y="3032747"/>
                </a:lnTo>
                <a:lnTo>
                  <a:pt x="0" y="0"/>
                </a:lnTo>
                <a:close/>
              </a:path>
            </a:pathLst>
          </a:custGeom>
          <a:blipFill>
            <a:blip r:embed="rId7"/>
            <a:stretch>
              <a:fillRect t="-15470" b="-15470"/>
            </a:stretch>
          </a:blipFill>
          <a:ln w="38100" cap="sq">
            <a:solidFill>
              <a:srgbClr val="000000"/>
            </a:solidFill>
            <a:prstDash val="solid"/>
            <a:miter/>
          </a:ln>
        </p:spPr>
      </p:sp>
      <p:sp>
        <p:nvSpPr>
          <p:cNvPr id="13" name="Freeform 13"/>
          <p:cNvSpPr/>
          <p:nvPr/>
        </p:nvSpPr>
        <p:spPr>
          <a:xfrm>
            <a:off x="2014986" y="5281335"/>
            <a:ext cx="2825447" cy="3057485"/>
          </a:xfrm>
          <a:custGeom>
            <a:avLst/>
            <a:gdLst/>
            <a:ahLst/>
            <a:cxnLst/>
            <a:rect l="l" t="t" r="r" b="b"/>
            <a:pathLst>
              <a:path w="2825447" h="3057485">
                <a:moveTo>
                  <a:pt x="0" y="0"/>
                </a:moveTo>
                <a:lnTo>
                  <a:pt x="2825447" y="0"/>
                </a:lnTo>
                <a:lnTo>
                  <a:pt x="2825447" y="3057485"/>
                </a:lnTo>
                <a:lnTo>
                  <a:pt x="0" y="3057485"/>
                </a:lnTo>
                <a:lnTo>
                  <a:pt x="0" y="0"/>
                </a:lnTo>
                <a:close/>
              </a:path>
            </a:pathLst>
          </a:custGeom>
          <a:blipFill>
            <a:blip r:embed="rId8"/>
            <a:stretch>
              <a:fillRect r="-8212"/>
            </a:stretch>
          </a:blipFill>
          <a:ln w="38100" cap="sq">
            <a:solidFill>
              <a:srgbClr val="000000"/>
            </a:solidFill>
            <a:prstDash val="solid"/>
            <a:miter/>
          </a:ln>
        </p:spPr>
      </p:sp>
      <p:sp>
        <p:nvSpPr>
          <p:cNvPr id="14" name="Freeform 14"/>
          <p:cNvSpPr/>
          <p:nvPr/>
        </p:nvSpPr>
        <p:spPr>
          <a:xfrm>
            <a:off x="5085250" y="864454"/>
            <a:ext cx="2802587" cy="2973527"/>
          </a:xfrm>
          <a:custGeom>
            <a:avLst/>
            <a:gdLst/>
            <a:ahLst/>
            <a:cxnLst/>
            <a:rect l="l" t="t" r="r" b="b"/>
            <a:pathLst>
              <a:path w="2802587" h="2973527">
                <a:moveTo>
                  <a:pt x="0" y="0"/>
                </a:moveTo>
                <a:lnTo>
                  <a:pt x="2802588" y="0"/>
                </a:lnTo>
                <a:lnTo>
                  <a:pt x="2802588" y="2973526"/>
                </a:lnTo>
                <a:lnTo>
                  <a:pt x="0" y="2973526"/>
                </a:lnTo>
                <a:lnTo>
                  <a:pt x="0" y="0"/>
                </a:lnTo>
                <a:close/>
              </a:path>
            </a:pathLst>
          </a:custGeom>
          <a:blipFill>
            <a:blip r:embed="rId9"/>
            <a:stretch>
              <a:fillRect t="-12724" b="-54807"/>
            </a:stretch>
          </a:blipFill>
          <a:ln w="38100" cap="sq">
            <a:solidFill>
              <a:srgbClr val="000000"/>
            </a:solidFill>
            <a:prstDash val="solid"/>
            <a:miter/>
          </a:ln>
        </p:spPr>
      </p:sp>
      <p:sp>
        <p:nvSpPr>
          <p:cNvPr id="15" name="Freeform 15"/>
          <p:cNvSpPr/>
          <p:nvPr/>
        </p:nvSpPr>
        <p:spPr>
          <a:xfrm>
            <a:off x="9345163" y="864454"/>
            <a:ext cx="2814098" cy="2973527"/>
          </a:xfrm>
          <a:custGeom>
            <a:avLst/>
            <a:gdLst/>
            <a:ahLst/>
            <a:cxnLst/>
            <a:rect l="l" t="t" r="r" b="b"/>
            <a:pathLst>
              <a:path w="2814098" h="2973527">
                <a:moveTo>
                  <a:pt x="0" y="0"/>
                </a:moveTo>
                <a:lnTo>
                  <a:pt x="2814097" y="0"/>
                </a:lnTo>
                <a:lnTo>
                  <a:pt x="2814097" y="2973526"/>
                </a:lnTo>
                <a:lnTo>
                  <a:pt x="0" y="2973526"/>
                </a:lnTo>
                <a:lnTo>
                  <a:pt x="0" y="0"/>
                </a:lnTo>
                <a:close/>
              </a:path>
            </a:pathLst>
          </a:custGeom>
          <a:blipFill>
            <a:blip r:embed="rId10"/>
            <a:stretch>
              <a:fillRect l="-57886" r="-51159" b="-3864"/>
            </a:stretch>
          </a:blipFill>
          <a:ln w="38100" cap="sq">
            <a:solidFill>
              <a:srgbClr val="000000"/>
            </a:solidFill>
            <a:prstDash val="solid"/>
            <a:miter/>
          </a:ln>
        </p:spPr>
      </p:sp>
      <p:sp>
        <p:nvSpPr>
          <p:cNvPr id="16" name="TextBox 16"/>
          <p:cNvSpPr txBox="1"/>
          <p:nvPr/>
        </p:nvSpPr>
        <p:spPr>
          <a:xfrm>
            <a:off x="279278" y="4072378"/>
            <a:ext cx="3665104" cy="976630"/>
          </a:xfrm>
          <a:prstGeom prst="rect">
            <a:avLst/>
          </a:prstGeom>
        </p:spPr>
        <p:txBody>
          <a:bodyPr wrap="square" lIns="0" tIns="0" rIns="0" bIns="0" rtlCol="0" anchor="t">
            <a:spAutoFit/>
          </a:bodyPr>
          <a:lstStyle/>
          <a:p>
            <a:pPr algn="ctr">
              <a:lnSpc>
                <a:spcPts val="3920"/>
              </a:lnSpc>
            </a:pPr>
            <a:r>
              <a:rPr lang="en-US" sz="2800" dirty="0">
                <a:solidFill>
                  <a:srgbClr val="000000"/>
                </a:solidFill>
                <a:latin typeface="Canva Sans"/>
              </a:rPr>
              <a:t>ROHIT SHARMA</a:t>
            </a:r>
          </a:p>
          <a:p>
            <a:pPr algn="ctr">
              <a:lnSpc>
                <a:spcPts val="3920"/>
              </a:lnSpc>
              <a:spcBef>
                <a:spcPct val="0"/>
              </a:spcBef>
            </a:pPr>
            <a:r>
              <a:rPr lang="en-US" sz="2800" dirty="0">
                <a:solidFill>
                  <a:srgbClr val="000000"/>
                </a:solidFill>
                <a:latin typeface="Canva Sans"/>
              </a:rPr>
              <a:t>TOP ORDER BATTER</a:t>
            </a:r>
          </a:p>
        </p:txBody>
      </p:sp>
      <p:sp>
        <p:nvSpPr>
          <p:cNvPr id="17" name="TextBox 17"/>
          <p:cNvSpPr txBox="1"/>
          <p:nvPr/>
        </p:nvSpPr>
        <p:spPr>
          <a:xfrm>
            <a:off x="4635564" y="4072378"/>
            <a:ext cx="3665104" cy="976630"/>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Canva Sans"/>
              </a:rPr>
              <a:t>VIRAT KOHLI</a:t>
            </a:r>
          </a:p>
          <a:p>
            <a:pPr algn="ctr">
              <a:lnSpc>
                <a:spcPts val="3919"/>
              </a:lnSpc>
              <a:spcBef>
                <a:spcPct val="0"/>
              </a:spcBef>
            </a:pPr>
            <a:r>
              <a:rPr lang="en-US" sz="2799" dirty="0">
                <a:solidFill>
                  <a:srgbClr val="000000"/>
                </a:solidFill>
                <a:latin typeface="Canva Sans"/>
              </a:rPr>
              <a:t>TOP ORDER BATTER</a:t>
            </a:r>
          </a:p>
        </p:txBody>
      </p:sp>
      <p:sp>
        <p:nvSpPr>
          <p:cNvPr id="18" name="TextBox 18"/>
          <p:cNvSpPr txBox="1"/>
          <p:nvPr/>
        </p:nvSpPr>
        <p:spPr>
          <a:xfrm>
            <a:off x="9017414" y="4072378"/>
            <a:ext cx="3665103" cy="976630"/>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Canva Sans"/>
              </a:rPr>
              <a:t>SHREYAS IYER</a:t>
            </a:r>
          </a:p>
          <a:p>
            <a:pPr algn="ctr">
              <a:lnSpc>
                <a:spcPts val="3919"/>
              </a:lnSpc>
              <a:spcBef>
                <a:spcPct val="0"/>
              </a:spcBef>
            </a:pPr>
            <a:r>
              <a:rPr lang="en-US" sz="2799" dirty="0">
                <a:solidFill>
                  <a:srgbClr val="000000"/>
                </a:solidFill>
                <a:latin typeface="Canva Sans"/>
              </a:rPr>
              <a:t>TOP ORDER BATTER</a:t>
            </a:r>
          </a:p>
        </p:txBody>
      </p:sp>
      <p:sp>
        <p:nvSpPr>
          <p:cNvPr id="19" name="TextBox 19"/>
          <p:cNvSpPr txBox="1"/>
          <p:nvPr/>
        </p:nvSpPr>
        <p:spPr>
          <a:xfrm>
            <a:off x="1770064" y="8434070"/>
            <a:ext cx="3370335" cy="976630"/>
          </a:xfrm>
          <a:prstGeom prst="rect">
            <a:avLst/>
          </a:prstGeom>
        </p:spPr>
        <p:txBody>
          <a:bodyPr wrap="square" lIns="0" tIns="0" rIns="0" bIns="0" rtlCol="0" anchor="t">
            <a:spAutoFit/>
          </a:bodyPr>
          <a:lstStyle/>
          <a:p>
            <a:pPr algn="ctr">
              <a:lnSpc>
                <a:spcPts val="3920"/>
              </a:lnSpc>
            </a:pPr>
            <a:r>
              <a:rPr lang="en-US" sz="2800" dirty="0">
                <a:solidFill>
                  <a:srgbClr val="000000"/>
                </a:solidFill>
                <a:latin typeface="Canva Sans"/>
              </a:rPr>
              <a:t>SHUBMAN GILL</a:t>
            </a:r>
          </a:p>
          <a:p>
            <a:pPr algn="ctr">
              <a:lnSpc>
                <a:spcPts val="3920"/>
              </a:lnSpc>
              <a:spcBef>
                <a:spcPct val="0"/>
              </a:spcBef>
            </a:pPr>
            <a:r>
              <a:rPr lang="en-US" sz="2800" dirty="0">
                <a:solidFill>
                  <a:srgbClr val="000000"/>
                </a:solidFill>
                <a:latin typeface="Canva Sans"/>
              </a:rPr>
              <a:t>OPENING BATTER</a:t>
            </a:r>
          </a:p>
        </p:txBody>
      </p:sp>
      <p:sp>
        <p:nvSpPr>
          <p:cNvPr id="20" name="TextBox 20"/>
          <p:cNvSpPr txBox="1"/>
          <p:nvPr/>
        </p:nvSpPr>
        <p:spPr>
          <a:xfrm>
            <a:off x="6651549" y="8409333"/>
            <a:ext cx="4335099" cy="976630"/>
          </a:xfrm>
          <a:prstGeom prst="rect">
            <a:avLst/>
          </a:prstGeom>
        </p:spPr>
        <p:txBody>
          <a:bodyPr wrap="square" lIns="0" tIns="0" rIns="0" bIns="0" rtlCol="0" anchor="t">
            <a:spAutoFit/>
          </a:bodyPr>
          <a:lstStyle/>
          <a:p>
            <a:pPr algn="ctr">
              <a:lnSpc>
                <a:spcPts val="3919"/>
              </a:lnSpc>
            </a:pPr>
            <a:r>
              <a:rPr lang="en-US" sz="2799" dirty="0">
                <a:solidFill>
                  <a:srgbClr val="000000"/>
                </a:solidFill>
                <a:latin typeface="Canva Sans"/>
              </a:rPr>
              <a:t>ISHAN KISHAN</a:t>
            </a:r>
          </a:p>
          <a:p>
            <a:pPr algn="ctr">
              <a:lnSpc>
                <a:spcPts val="3919"/>
              </a:lnSpc>
              <a:spcBef>
                <a:spcPct val="0"/>
              </a:spcBef>
            </a:pPr>
            <a:r>
              <a:rPr lang="en-US" sz="2799" dirty="0">
                <a:solidFill>
                  <a:srgbClr val="000000"/>
                </a:solidFill>
                <a:latin typeface="Canva Sans"/>
              </a:rPr>
              <a:t>WICKETKEEPER BATTER</a:t>
            </a:r>
          </a:p>
        </p:txBody>
      </p:sp>
      <p:sp>
        <p:nvSpPr>
          <p:cNvPr id="21" name="TextBox 21"/>
          <p:cNvSpPr txBox="1"/>
          <p:nvPr/>
        </p:nvSpPr>
        <p:spPr>
          <a:xfrm>
            <a:off x="5206782" y="-118112"/>
            <a:ext cx="4687797" cy="757171"/>
          </a:xfrm>
          <a:prstGeom prst="rect">
            <a:avLst/>
          </a:prstGeom>
        </p:spPr>
        <p:txBody>
          <a:bodyPr lIns="0" tIns="0" rIns="0" bIns="0" rtlCol="0" anchor="t">
            <a:spAutoFit/>
          </a:bodyPr>
          <a:lstStyle/>
          <a:p>
            <a:pPr marL="0" lvl="0" indent="0" algn="l">
              <a:lnSpc>
                <a:spcPts val="5516"/>
              </a:lnSpc>
              <a:spcBef>
                <a:spcPct val="0"/>
              </a:spcBef>
            </a:pPr>
            <a:r>
              <a:rPr lang="en-US" sz="3940" u="none" strike="noStrike">
                <a:solidFill>
                  <a:srgbClr val="004AAD"/>
                </a:solidFill>
                <a:latin typeface="Champion"/>
              </a:rPr>
              <a:t>BATTERS</a:t>
            </a:r>
          </a:p>
        </p:txBody>
      </p:sp>
    </p:spTree>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580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0" name="Group 10"/>
          <p:cNvGrpSpPr/>
          <p:nvPr/>
        </p:nvGrpSpPr>
        <p:grpSpPr>
          <a:xfrm>
            <a:off x="-576751" y="9170656"/>
            <a:ext cx="18883801" cy="1116344"/>
            <a:chOff x="0" y="0"/>
            <a:chExt cx="25178402" cy="1488459"/>
          </a:xfrm>
        </p:grpSpPr>
        <p:sp>
          <p:nvSpPr>
            <p:cNvPr id="11" name="Freeform 11"/>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Freeform 16"/>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8" name="TextBox 18"/>
          <p:cNvSpPr txBox="1"/>
          <p:nvPr/>
        </p:nvSpPr>
        <p:spPr>
          <a:xfrm>
            <a:off x="1028700" y="385445"/>
            <a:ext cx="11407024" cy="1067435"/>
          </a:xfrm>
          <a:prstGeom prst="rect">
            <a:avLst/>
          </a:prstGeom>
        </p:spPr>
        <p:txBody>
          <a:bodyPr lIns="0" tIns="0" rIns="0" bIns="0" rtlCol="0" anchor="t">
            <a:spAutoFit/>
          </a:bodyPr>
          <a:lstStyle/>
          <a:p>
            <a:pPr marL="0" lvl="0" indent="0" algn="l">
              <a:lnSpc>
                <a:spcPts val="7840"/>
              </a:lnSpc>
              <a:spcBef>
                <a:spcPct val="0"/>
              </a:spcBef>
            </a:pPr>
            <a:r>
              <a:rPr lang="en-US" sz="5600" u="none" strike="noStrike">
                <a:solidFill>
                  <a:srgbClr val="004AAD"/>
                </a:solidFill>
                <a:latin typeface="Champion"/>
              </a:rPr>
              <a:t>SELECTION OF BOWLERS- ROUND 1</a:t>
            </a:r>
          </a:p>
        </p:txBody>
      </p:sp>
      <p:sp>
        <p:nvSpPr>
          <p:cNvPr id="19" name="TextBox 19"/>
          <p:cNvSpPr txBox="1"/>
          <p:nvPr/>
        </p:nvSpPr>
        <p:spPr>
          <a:xfrm>
            <a:off x="1028700" y="1612582"/>
            <a:ext cx="13075795" cy="6995161"/>
          </a:xfrm>
          <a:prstGeom prst="rect">
            <a:avLst/>
          </a:prstGeom>
        </p:spPr>
        <p:txBody>
          <a:bodyPr lIns="0" tIns="0" rIns="0" bIns="0" rtlCol="0" anchor="t">
            <a:spAutoFit/>
          </a:bodyPr>
          <a:lstStyle/>
          <a:p>
            <a:pPr marL="777235" lvl="1" indent="-388618">
              <a:lnSpc>
                <a:spcPts val="5039"/>
              </a:lnSpc>
              <a:buFont typeface="Arial"/>
              <a:buChar char="•"/>
            </a:pPr>
            <a:r>
              <a:rPr lang="en-US" sz="3599">
                <a:solidFill>
                  <a:srgbClr val="000000"/>
                </a:solidFill>
                <a:latin typeface="Canva Sans"/>
              </a:rPr>
              <a:t>The data regarding the bowlers was taken from ESPN. It consisted of 49 players.</a:t>
            </a:r>
          </a:p>
          <a:p>
            <a:pPr marL="777235" lvl="1" indent="-388618">
              <a:lnSpc>
                <a:spcPts val="5039"/>
              </a:lnSpc>
              <a:buFont typeface="Arial"/>
              <a:buChar char="•"/>
            </a:pPr>
            <a:r>
              <a:rPr lang="en-US" sz="3599">
                <a:solidFill>
                  <a:srgbClr val="000000"/>
                </a:solidFill>
                <a:latin typeface="Canva Sans"/>
              </a:rPr>
              <a:t>We considered 3 parameters as part of the 1st round of selection.The parameters considered were economy, bowling average and strike rate.</a:t>
            </a:r>
          </a:p>
          <a:p>
            <a:pPr marL="777235" lvl="1" indent="-388618">
              <a:lnSpc>
                <a:spcPts val="5039"/>
              </a:lnSpc>
              <a:buFont typeface="Arial"/>
              <a:buChar char="•"/>
            </a:pPr>
            <a:r>
              <a:rPr lang="en-US" sz="3599">
                <a:solidFill>
                  <a:srgbClr val="000000"/>
                </a:solidFill>
                <a:latin typeface="Canva Sans"/>
              </a:rPr>
              <a:t> The top 20 bowlers in each of the above parameters were chosen in that parameter. The bowlers that made it to the top 20 of every parameter were considered as potential bowlers.</a:t>
            </a:r>
          </a:p>
          <a:p>
            <a:pPr marL="777235" lvl="1" indent="-388618">
              <a:lnSpc>
                <a:spcPts val="5039"/>
              </a:lnSpc>
              <a:buFont typeface="Arial"/>
              <a:buChar char="•"/>
            </a:pPr>
            <a:r>
              <a:rPr lang="en-US" sz="3599">
                <a:solidFill>
                  <a:srgbClr val="000000"/>
                </a:solidFill>
                <a:latin typeface="Canva Sans"/>
              </a:rPr>
              <a:t>This resulted in having a total of </a:t>
            </a:r>
            <a:r>
              <a:rPr lang="en-US" sz="3599">
                <a:solidFill>
                  <a:srgbClr val="000000"/>
                </a:solidFill>
                <a:latin typeface="Canva Sans Bold"/>
              </a:rPr>
              <a:t>13 potential bowlers.</a:t>
            </a:r>
          </a:p>
          <a:p>
            <a:pPr>
              <a:lnSpc>
                <a:spcPts val="5039"/>
              </a:lnSpc>
            </a:pPr>
            <a:endParaRPr lang="en-US" sz="3599">
              <a:solidFill>
                <a:srgbClr val="000000"/>
              </a:solidFill>
              <a:latin typeface="Canva Sans Bold"/>
            </a:endParaRPr>
          </a:p>
        </p:txBody>
      </p:sp>
      <p:sp>
        <p:nvSpPr>
          <p:cNvPr id="20" name="Freeform 20"/>
          <p:cNvSpPr/>
          <p:nvPr/>
        </p:nvSpPr>
        <p:spPr>
          <a:xfrm>
            <a:off x="12763476" y="2547068"/>
            <a:ext cx="5268942" cy="8090506"/>
          </a:xfrm>
          <a:custGeom>
            <a:avLst/>
            <a:gdLst/>
            <a:ahLst/>
            <a:cxnLst/>
            <a:rect l="l" t="t" r="r" b="b"/>
            <a:pathLst>
              <a:path w="5268942" h="8090506">
                <a:moveTo>
                  <a:pt x="0" y="0"/>
                </a:moveTo>
                <a:lnTo>
                  <a:pt x="5268942" y="0"/>
                </a:lnTo>
                <a:lnTo>
                  <a:pt x="5268942" y="8090506"/>
                </a:lnTo>
                <a:lnTo>
                  <a:pt x="0" y="8090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94634" y="1995978"/>
            <a:ext cx="2214184" cy="8162892"/>
          </a:xfrm>
          <a:custGeom>
            <a:avLst/>
            <a:gdLst/>
            <a:ahLst/>
            <a:cxnLst/>
            <a:rect l="l" t="t" r="r" b="b"/>
            <a:pathLst>
              <a:path w="2214184" h="8162892">
                <a:moveTo>
                  <a:pt x="0" y="0"/>
                </a:moveTo>
                <a:lnTo>
                  <a:pt x="2214184" y="0"/>
                </a:lnTo>
                <a:lnTo>
                  <a:pt x="2214184" y="8162892"/>
                </a:lnTo>
                <a:lnTo>
                  <a:pt x="0" y="81628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7675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595801" y="9170656"/>
            <a:ext cx="18883801" cy="1116344"/>
            <a:chOff x="0" y="0"/>
            <a:chExt cx="25178402" cy="1488459"/>
          </a:xfrm>
        </p:grpSpPr>
        <p:sp>
          <p:nvSpPr>
            <p:cNvPr id="12" name="Freeform 12"/>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9" name="TextBox 19"/>
          <p:cNvSpPr txBox="1"/>
          <p:nvPr/>
        </p:nvSpPr>
        <p:spPr>
          <a:xfrm>
            <a:off x="1028700" y="409729"/>
            <a:ext cx="11137655" cy="1067435"/>
          </a:xfrm>
          <a:prstGeom prst="rect">
            <a:avLst/>
          </a:prstGeom>
        </p:spPr>
        <p:txBody>
          <a:bodyPr lIns="0" tIns="0" rIns="0" bIns="0" rtlCol="0" anchor="t">
            <a:spAutoFit/>
          </a:bodyPr>
          <a:lstStyle/>
          <a:p>
            <a:pPr marL="0" lvl="0" indent="0" algn="ctr">
              <a:lnSpc>
                <a:spcPts val="7840"/>
              </a:lnSpc>
              <a:spcBef>
                <a:spcPct val="0"/>
              </a:spcBef>
            </a:pPr>
            <a:r>
              <a:rPr lang="en-US" sz="5600" u="none" strike="noStrike">
                <a:solidFill>
                  <a:srgbClr val="004AAD"/>
                </a:solidFill>
                <a:latin typeface="Champion"/>
              </a:rPr>
              <a:t>SELECTION OF BOWLERS- ROUND 2</a:t>
            </a:r>
          </a:p>
        </p:txBody>
      </p:sp>
      <p:sp>
        <p:nvSpPr>
          <p:cNvPr id="20" name="TextBox 20"/>
          <p:cNvSpPr txBox="1"/>
          <p:nvPr/>
        </p:nvSpPr>
        <p:spPr>
          <a:xfrm>
            <a:off x="1028700" y="1929303"/>
            <a:ext cx="13710968" cy="580390"/>
          </a:xfrm>
          <a:prstGeom prst="rect">
            <a:avLst/>
          </a:prstGeom>
        </p:spPr>
        <p:txBody>
          <a:bodyPr lIns="0" tIns="0" rIns="0" bIns="0" rtlCol="0" anchor="t">
            <a:spAutoFit/>
          </a:bodyPr>
          <a:lstStyle/>
          <a:p>
            <a:pPr algn="l">
              <a:lnSpc>
                <a:spcPts val="4759"/>
              </a:lnSpc>
              <a:spcBef>
                <a:spcPct val="0"/>
              </a:spcBef>
            </a:pPr>
            <a:r>
              <a:rPr lang="en-US" sz="3399">
                <a:solidFill>
                  <a:srgbClr val="000000"/>
                </a:solidFill>
                <a:latin typeface="Canva Sans"/>
              </a:rPr>
              <a:t> A Bowling Index which was more comprehensive was chosen.</a:t>
            </a:r>
          </a:p>
        </p:txBody>
      </p:sp>
      <p:grpSp>
        <p:nvGrpSpPr>
          <p:cNvPr id="21" name="Group 21"/>
          <p:cNvGrpSpPr/>
          <p:nvPr/>
        </p:nvGrpSpPr>
        <p:grpSpPr>
          <a:xfrm>
            <a:off x="1028700" y="3500374"/>
            <a:ext cx="14451926" cy="1643126"/>
            <a:chOff x="0" y="0"/>
            <a:chExt cx="19269235" cy="2190835"/>
          </a:xfrm>
        </p:grpSpPr>
        <p:sp>
          <p:nvSpPr>
            <p:cNvPr id="22" name="TextBox 22"/>
            <p:cNvSpPr txBox="1"/>
            <p:nvPr/>
          </p:nvSpPr>
          <p:spPr>
            <a:xfrm>
              <a:off x="0" y="-57150"/>
              <a:ext cx="19269235" cy="2247985"/>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BOWLING INDEX:</a:t>
              </a:r>
            </a:p>
            <a:p>
              <a:pPr>
                <a:lnSpc>
                  <a:spcPts val="5123"/>
                </a:lnSpc>
              </a:pPr>
              <a:r>
                <a:rPr lang="en-US" sz="2799">
                  <a:solidFill>
                    <a:srgbClr val="000000"/>
                  </a:solidFill>
                  <a:latin typeface="Canva Sans"/>
                </a:rPr>
                <a:t>                                (WEIGHTED MAIDEN X WEIGHTED WICKETS)</a:t>
              </a:r>
            </a:p>
            <a:p>
              <a:pPr>
                <a:lnSpc>
                  <a:spcPts val="5123"/>
                </a:lnSpc>
              </a:pPr>
              <a:r>
                <a:rPr lang="en-US" sz="2799">
                  <a:solidFill>
                    <a:srgbClr val="000000"/>
                  </a:solidFill>
                  <a:latin typeface="Canva Sans"/>
                </a:rPr>
                <a:t> (WEIGHTED ECONOMY X WEIGHTED STRIKE RATE X WEIGHTED BOWLING AVERAGE)</a:t>
              </a:r>
            </a:p>
          </p:txBody>
        </p:sp>
        <p:sp>
          <p:nvSpPr>
            <p:cNvPr id="23" name="Freeform 23"/>
            <p:cNvSpPr/>
            <p:nvPr/>
          </p:nvSpPr>
          <p:spPr>
            <a:xfrm>
              <a:off x="502758" y="1454452"/>
              <a:ext cx="18347611" cy="91738"/>
            </a:xfrm>
            <a:custGeom>
              <a:avLst/>
              <a:gdLst/>
              <a:ahLst/>
              <a:cxnLst/>
              <a:rect l="l" t="t" r="r" b="b"/>
              <a:pathLst>
                <a:path w="18347611" h="91738">
                  <a:moveTo>
                    <a:pt x="0" y="0"/>
                  </a:moveTo>
                  <a:lnTo>
                    <a:pt x="18347611" y="0"/>
                  </a:lnTo>
                  <a:lnTo>
                    <a:pt x="18347611" y="91738"/>
                  </a:lnTo>
                  <a:lnTo>
                    <a:pt x="0" y="917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Freeform 10"/>
          <p:cNvSpPr/>
          <p:nvPr/>
        </p:nvSpPr>
        <p:spPr>
          <a:xfrm>
            <a:off x="1028700" y="1975809"/>
            <a:ext cx="10422759" cy="5918630"/>
          </a:xfrm>
          <a:custGeom>
            <a:avLst/>
            <a:gdLst/>
            <a:ahLst/>
            <a:cxnLst/>
            <a:rect l="l" t="t" r="r" b="b"/>
            <a:pathLst>
              <a:path w="10422759" h="5918630">
                <a:moveTo>
                  <a:pt x="0" y="0"/>
                </a:moveTo>
                <a:lnTo>
                  <a:pt x="10422759" y="0"/>
                </a:lnTo>
                <a:lnTo>
                  <a:pt x="10422759" y="5918630"/>
                </a:lnTo>
                <a:lnTo>
                  <a:pt x="0" y="5918630"/>
                </a:lnTo>
                <a:lnTo>
                  <a:pt x="0" y="0"/>
                </a:lnTo>
                <a:close/>
              </a:path>
            </a:pathLst>
          </a:custGeom>
          <a:blipFill>
            <a:blip r:embed="rId4"/>
            <a:stretch>
              <a:fillRect b="-7787"/>
            </a:stretch>
          </a:blipFill>
          <a:ln w="38100" cap="sq">
            <a:solidFill>
              <a:srgbClr val="000000"/>
            </a:solidFill>
            <a:prstDash val="solid"/>
            <a:miter/>
          </a:ln>
        </p:spPr>
      </p:sp>
      <p:sp>
        <p:nvSpPr>
          <p:cNvPr id="11" name="TextBox 11"/>
          <p:cNvSpPr txBox="1"/>
          <p:nvPr/>
        </p:nvSpPr>
        <p:spPr>
          <a:xfrm>
            <a:off x="146010" y="385445"/>
            <a:ext cx="17995981" cy="1067435"/>
          </a:xfrm>
          <a:prstGeom prst="rect">
            <a:avLst/>
          </a:prstGeom>
        </p:spPr>
        <p:txBody>
          <a:bodyPr lIns="0" tIns="0" rIns="0" bIns="0" rtlCol="0" anchor="t">
            <a:spAutoFit/>
          </a:bodyPr>
          <a:lstStyle/>
          <a:p>
            <a:pPr marL="0" lvl="0" indent="0" algn="ctr">
              <a:lnSpc>
                <a:spcPts val="7840"/>
              </a:lnSpc>
              <a:spcBef>
                <a:spcPct val="0"/>
              </a:spcBef>
            </a:pPr>
            <a:r>
              <a:rPr lang="en-US" sz="5600" u="none" strike="noStrike">
                <a:solidFill>
                  <a:srgbClr val="004AAD"/>
                </a:solidFill>
                <a:latin typeface="Champion"/>
              </a:rPr>
              <a:t>SECOND ROUND OF SELECTION OF POTENTIAL BOWLERS</a:t>
            </a:r>
          </a:p>
        </p:txBody>
      </p: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4752594" cy="8229600"/>
          </a:xfrm>
          <a:custGeom>
            <a:avLst/>
            <a:gdLst/>
            <a:ahLst/>
            <a:cxnLst/>
            <a:rect l="l" t="t" r="r" b="b"/>
            <a:pathLst>
              <a:path w="4752594" h="8229600">
                <a:moveTo>
                  <a:pt x="0" y="0"/>
                </a:moveTo>
                <a:lnTo>
                  <a:pt x="4752594" y="0"/>
                </a:lnTo>
                <a:lnTo>
                  <a:pt x="4752594"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6718923" y="1028700"/>
            <a:ext cx="2844614" cy="3242247"/>
          </a:xfrm>
          <a:custGeom>
            <a:avLst/>
            <a:gdLst/>
            <a:ahLst/>
            <a:cxnLst/>
            <a:rect l="l" t="t" r="r" b="b"/>
            <a:pathLst>
              <a:path w="2844614" h="3242247">
                <a:moveTo>
                  <a:pt x="0" y="0"/>
                </a:moveTo>
                <a:lnTo>
                  <a:pt x="2844614" y="0"/>
                </a:lnTo>
                <a:lnTo>
                  <a:pt x="2844614" y="3242247"/>
                </a:lnTo>
                <a:lnTo>
                  <a:pt x="0" y="3242247"/>
                </a:lnTo>
                <a:lnTo>
                  <a:pt x="0" y="0"/>
                </a:lnTo>
                <a:close/>
              </a:path>
            </a:pathLst>
          </a:custGeom>
          <a:blipFill>
            <a:blip r:embed="rId5"/>
            <a:stretch>
              <a:fillRect l="-1734" t="-6715" b="-13449"/>
            </a:stretch>
          </a:blipFill>
          <a:ln w="38100" cap="sq">
            <a:solidFill>
              <a:srgbClr val="000000"/>
            </a:solidFill>
            <a:prstDash val="solid"/>
            <a:miter/>
          </a:ln>
        </p:spPr>
      </p:sp>
      <p:sp>
        <p:nvSpPr>
          <p:cNvPr id="4" name="Freeform 4"/>
          <p:cNvSpPr/>
          <p:nvPr/>
        </p:nvSpPr>
        <p:spPr>
          <a:xfrm>
            <a:off x="11992591" y="1028700"/>
            <a:ext cx="2673940" cy="3114105"/>
          </a:xfrm>
          <a:custGeom>
            <a:avLst/>
            <a:gdLst/>
            <a:ahLst/>
            <a:cxnLst/>
            <a:rect l="l" t="t" r="r" b="b"/>
            <a:pathLst>
              <a:path w="2673940" h="3114105">
                <a:moveTo>
                  <a:pt x="0" y="0"/>
                </a:moveTo>
                <a:lnTo>
                  <a:pt x="2673940" y="0"/>
                </a:lnTo>
                <a:lnTo>
                  <a:pt x="2673940" y="3114105"/>
                </a:lnTo>
                <a:lnTo>
                  <a:pt x="0" y="3114105"/>
                </a:lnTo>
                <a:lnTo>
                  <a:pt x="0" y="0"/>
                </a:lnTo>
                <a:close/>
              </a:path>
            </a:pathLst>
          </a:custGeom>
          <a:blipFill>
            <a:blip r:embed="rId6"/>
            <a:stretch>
              <a:fillRect l="-5543" t="-28550" b="-32644"/>
            </a:stretch>
          </a:blipFill>
          <a:ln w="38100" cap="sq">
            <a:solidFill>
              <a:srgbClr val="000000"/>
            </a:solidFill>
            <a:prstDash val="solid"/>
            <a:miter/>
          </a:ln>
        </p:spPr>
      </p:sp>
      <p:sp>
        <p:nvSpPr>
          <p:cNvPr id="5" name="Freeform 5"/>
          <p:cNvSpPr/>
          <p:nvPr/>
        </p:nvSpPr>
        <p:spPr>
          <a:xfrm>
            <a:off x="6718923" y="5563378"/>
            <a:ext cx="2896888" cy="3464100"/>
          </a:xfrm>
          <a:custGeom>
            <a:avLst/>
            <a:gdLst/>
            <a:ahLst/>
            <a:cxnLst/>
            <a:rect l="l" t="t" r="r" b="b"/>
            <a:pathLst>
              <a:path w="2896888" h="3464100">
                <a:moveTo>
                  <a:pt x="0" y="0"/>
                </a:moveTo>
                <a:lnTo>
                  <a:pt x="2896888" y="0"/>
                </a:lnTo>
                <a:lnTo>
                  <a:pt x="2896888" y="3464101"/>
                </a:lnTo>
                <a:lnTo>
                  <a:pt x="0" y="3464101"/>
                </a:lnTo>
                <a:lnTo>
                  <a:pt x="0" y="0"/>
                </a:lnTo>
                <a:close/>
              </a:path>
            </a:pathLst>
          </a:custGeom>
          <a:blipFill>
            <a:blip r:embed="rId7"/>
            <a:stretch>
              <a:fillRect l="-9790" r="-9790"/>
            </a:stretch>
          </a:blipFill>
          <a:ln w="38100" cap="sq">
            <a:solidFill>
              <a:srgbClr val="000000"/>
            </a:solidFill>
            <a:prstDash val="solid"/>
            <a:miter/>
          </a:ln>
        </p:spPr>
      </p:sp>
      <p:sp>
        <p:nvSpPr>
          <p:cNvPr id="6" name="Freeform 6"/>
          <p:cNvSpPr/>
          <p:nvPr/>
        </p:nvSpPr>
        <p:spPr>
          <a:xfrm>
            <a:off x="11992591" y="5563378"/>
            <a:ext cx="2673940" cy="3464100"/>
          </a:xfrm>
          <a:custGeom>
            <a:avLst/>
            <a:gdLst/>
            <a:ahLst/>
            <a:cxnLst/>
            <a:rect l="l" t="t" r="r" b="b"/>
            <a:pathLst>
              <a:path w="2673940" h="3464100">
                <a:moveTo>
                  <a:pt x="0" y="0"/>
                </a:moveTo>
                <a:lnTo>
                  <a:pt x="2673940" y="0"/>
                </a:lnTo>
                <a:lnTo>
                  <a:pt x="2673940" y="3464101"/>
                </a:lnTo>
                <a:lnTo>
                  <a:pt x="0" y="3464101"/>
                </a:lnTo>
                <a:lnTo>
                  <a:pt x="0" y="0"/>
                </a:lnTo>
                <a:close/>
              </a:path>
            </a:pathLst>
          </a:custGeom>
          <a:blipFill>
            <a:blip r:embed="rId8"/>
            <a:stretch>
              <a:fillRect t="-2845" b="-28630"/>
            </a:stretch>
          </a:blipFill>
          <a:ln w="38100" cap="sq">
            <a:solidFill>
              <a:srgbClr val="000000"/>
            </a:solidFill>
            <a:prstDash val="solid"/>
            <a:miter/>
          </a:ln>
        </p:spPr>
      </p:sp>
      <p:sp>
        <p:nvSpPr>
          <p:cNvPr id="7" name="TextBox 7"/>
          <p:cNvSpPr txBox="1"/>
          <p:nvPr/>
        </p:nvSpPr>
        <p:spPr>
          <a:xfrm>
            <a:off x="6660132" y="-38735"/>
            <a:ext cx="2997637" cy="1067435"/>
          </a:xfrm>
          <a:prstGeom prst="rect">
            <a:avLst/>
          </a:prstGeom>
        </p:spPr>
        <p:txBody>
          <a:bodyPr lIns="0" tIns="0" rIns="0" bIns="0" rtlCol="0" anchor="t">
            <a:spAutoFit/>
          </a:bodyPr>
          <a:lstStyle/>
          <a:p>
            <a:pPr marL="0" lvl="0" indent="0" algn="ctr">
              <a:lnSpc>
                <a:spcPts val="7840"/>
              </a:lnSpc>
              <a:spcBef>
                <a:spcPct val="0"/>
              </a:spcBef>
            </a:pPr>
            <a:r>
              <a:rPr lang="en-US" sz="5600" u="none" strike="noStrike">
                <a:solidFill>
                  <a:srgbClr val="004AAD"/>
                </a:solidFill>
                <a:latin typeface="Champion"/>
              </a:rPr>
              <a:t>BOWLERS</a:t>
            </a:r>
          </a:p>
        </p:txBody>
      </p:sp>
      <p:sp>
        <p:nvSpPr>
          <p:cNvPr id="8" name="TextBox 8"/>
          <p:cNvSpPr txBox="1"/>
          <p:nvPr/>
        </p:nvSpPr>
        <p:spPr>
          <a:xfrm>
            <a:off x="6567799" y="4375654"/>
            <a:ext cx="3089970" cy="9766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JASPRIT BUMRAH</a:t>
            </a:r>
          </a:p>
          <a:p>
            <a:pPr algn="ctr">
              <a:lnSpc>
                <a:spcPts val="3919"/>
              </a:lnSpc>
              <a:spcBef>
                <a:spcPct val="0"/>
              </a:spcBef>
            </a:pPr>
            <a:r>
              <a:rPr lang="en-US" sz="2799">
                <a:solidFill>
                  <a:srgbClr val="000000"/>
                </a:solidFill>
                <a:latin typeface="Canva Sans"/>
              </a:rPr>
              <a:t>RIGH ARM FAST</a:t>
            </a:r>
          </a:p>
        </p:txBody>
      </p:sp>
      <p:sp>
        <p:nvSpPr>
          <p:cNvPr id="9" name="TextBox 9"/>
          <p:cNvSpPr txBox="1"/>
          <p:nvPr/>
        </p:nvSpPr>
        <p:spPr>
          <a:xfrm>
            <a:off x="11628083" y="4336202"/>
            <a:ext cx="3402955" cy="9766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MOHAMMED  SIRAJ</a:t>
            </a:r>
          </a:p>
          <a:p>
            <a:pPr algn="ctr">
              <a:lnSpc>
                <a:spcPts val="3919"/>
              </a:lnSpc>
              <a:spcBef>
                <a:spcPct val="0"/>
              </a:spcBef>
            </a:pPr>
            <a:r>
              <a:rPr lang="en-US" sz="2799">
                <a:solidFill>
                  <a:srgbClr val="000000"/>
                </a:solidFill>
                <a:latin typeface="Canva Sans"/>
              </a:rPr>
              <a:t>RIGHT ARM FAST</a:t>
            </a:r>
          </a:p>
        </p:txBody>
      </p:sp>
      <p:sp>
        <p:nvSpPr>
          <p:cNvPr id="10" name="TextBox 10"/>
          <p:cNvSpPr txBox="1"/>
          <p:nvPr/>
        </p:nvSpPr>
        <p:spPr>
          <a:xfrm>
            <a:off x="6264748" y="9234885"/>
            <a:ext cx="3805238" cy="1471930"/>
          </a:xfrm>
          <a:prstGeom prst="rect">
            <a:avLst/>
          </a:prstGeom>
        </p:spPr>
        <p:txBody>
          <a:bodyPr lIns="0" tIns="0" rIns="0" bIns="0" rtlCol="0" anchor="t">
            <a:spAutoFit/>
          </a:bodyPr>
          <a:lstStyle/>
          <a:p>
            <a:pPr algn="ctr">
              <a:lnSpc>
                <a:spcPts val="3919"/>
              </a:lnSpc>
            </a:pPr>
            <a:r>
              <a:rPr lang="en-US" sz="2799" dirty="0">
                <a:solidFill>
                  <a:srgbClr val="000000"/>
                </a:solidFill>
                <a:latin typeface="Canva Sans"/>
              </a:rPr>
              <a:t>KULDEEP YADAV</a:t>
            </a:r>
          </a:p>
          <a:p>
            <a:pPr algn="ctr">
              <a:lnSpc>
                <a:spcPts val="3919"/>
              </a:lnSpc>
            </a:pPr>
            <a:r>
              <a:rPr lang="en-US" sz="2799" dirty="0">
                <a:solidFill>
                  <a:srgbClr val="000000"/>
                </a:solidFill>
                <a:latin typeface="Canva Sans"/>
              </a:rPr>
              <a:t>LEFT ARM WRIST SPIN</a:t>
            </a:r>
          </a:p>
          <a:p>
            <a:pPr algn="ctr">
              <a:lnSpc>
                <a:spcPts val="3919"/>
              </a:lnSpc>
              <a:spcBef>
                <a:spcPct val="0"/>
              </a:spcBef>
            </a:pPr>
            <a:endParaRPr lang="en-US" sz="2799" dirty="0">
              <a:solidFill>
                <a:srgbClr val="000000"/>
              </a:solidFill>
              <a:latin typeface="Canva Sans"/>
            </a:endParaRPr>
          </a:p>
        </p:txBody>
      </p:sp>
      <p:sp>
        <p:nvSpPr>
          <p:cNvPr id="11" name="TextBox 11"/>
          <p:cNvSpPr txBox="1"/>
          <p:nvPr/>
        </p:nvSpPr>
        <p:spPr>
          <a:xfrm>
            <a:off x="11480296" y="9258300"/>
            <a:ext cx="3698528" cy="976630"/>
          </a:xfrm>
          <a:prstGeom prst="rect">
            <a:avLst/>
          </a:prstGeom>
        </p:spPr>
        <p:txBody>
          <a:bodyPr lIns="0" tIns="0" rIns="0" bIns="0" rtlCol="0" anchor="t">
            <a:spAutoFit/>
          </a:bodyPr>
          <a:lstStyle/>
          <a:p>
            <a:pPr algn="ctr">
              <a:lnSpc>
                <a:spcPts val="3919"/>
              </a:lnSpc>
            </a:pPr>
            <a:r>
              <a:rPr lang="en-US" sz="2799" dirty="0">
                <a:solidFill>
                  <a:srgbClr val="000000"/>
                </a:solidFill>
                <a:latin typeface="Canva Sans"/>
              </a:rPr>
              <a:t>YUZVENDRA CHAHAL</a:t>
            </a:r>
          </a:p>
          <a:p>
            <a:pPr algn="ctr">
              <a:lnSpc>
                <a:spcPts val="3919"/>
              </a:lnSpc>
              <a:spcBef>
                <a:spcPct val="0"/>
              </a:spcBef>
            </a:pPr>
            <a:r>
              <a:rPr lang="en-US" sz="2799" dirty="0">
                <a:solidFill>
                  <a:srgbClr val="000000"/>
                </a:solidFill>
                <a:latin typeface="Canva Sans"/>
              </a:rPr>
              <a:t>LEGBREAK GOOGLY</a:t>
            </a:r>
          </a:p>
        </p:txBody>
      </p:sp>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71753" y="816362"/>
            <a:ext cx="8004550" cy="11028491"/>
          </a:xfrm>
          <a:custGeom>
            <a:avLst/>
            <a:gdLst/>
            <a:ahLst/>
            <a:cxnLst/>
            <a:rect l="l" t="t" r="r" b="b"/>
            <a:pathLst>
              <a:path w="8004550" h="11028491">
                <a:moveTo>
                  <a:pt x="0" y="0"/>
                </a:moveTo>
                <a:lnTo>
                  <a:pt x="8004550" y="0"/>
                </a:lnTo>
                <a:lnTo>
                  <a:pt x="8004550" y="11028492"/>
                </a:lnTo>
                <a:lnTo>
                  <a:pt x="0" y="11028492"/>
                </a:lnTo>
                <a:lnTo>
                  <a:pt x="0" y="0"/>
                </a:lnTo>
                <a:close/>
              </a:path>
            </a:pathLst>
          </a:custGeom>
          <a:blipFill>
            <a:blip r:embed="rId2"/>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11" name="TextBox 11"/>
          <p:cNvSpPr txBox="1"/>
          <p:nvPr/>
        </p:nvSpPr>
        <p:spPr>
          <a:xfrm>
            <a:off x="224569" y="809625"/>
            <a:ext cx="12772596" cy="1067435"/>
          </a:xfrm>
          <a:prstGeom prst="rect">
            <a:avLst/>
          </a:prstGeom>
        </p:spPr>
        <p:txBody>
          <a:bodyPr lIns="0" tIns="0" rIns="0" bIns="0" rtlCol="0" anchor="t">
            <a:spAutoFit/>
          </a:bodyPr>
          <a:lstStyle/>
          <a:p>
            <a:pPr marL="0" lvl="0" indent="0" algn="ctr">
              <a:lnSpc>
                <a:spcPts val="7840"/>
              </a:lnSpc>
              <a:spcBef>
                <a:spcPct val="0"/>
              </a:spcBef>
            </a:pPr>
            <a:r>
              <a:rPr lang="en-US" sz="5600" u="none" strike="noStrike">
                <a:solidFill>
                  <a:srgbClr val="004AAD"/>
                </a:solidFill>
                <a:latin typeface="Champion"/>
              </a:rPr>
              <a:t>SELECTION OF ALL ROUNDERS- ROUND 1</a:t>
            </a:r>
          </a:p>
        </p:txBody>
      </p:sp>
      <p:sp>
        <p:nvSpPr>
          <p:cNvPr id="12" name="TextBox 12"/>
          <p:cNvSpPr txBox="1"/>
          <p:nvPr/>
        </p:nvSpPr>
        <p:spPr>
          <a:xfrm>
            <a:off x="224569" y="1955280"/>
            <a:ext cx="13075795" cy="3804286"/>
          </a:xfrm>
          <a:prstGeom prst="rect">
            <a:avLst/>
          </a:prstGeom>
        </p:spPr>
        <p:txBody>
          <a:bodyPr lIns="0" tIns="0" rIns="0" bIns="0" rtlCol="0" anchor="t">
            <a:spAutoFit/>
          </a:bodyPr>
          <a:lstStyle/>
          <a:p>
            <a:pPr>
              <a:lnSpc>
                <a:spcPts val="5039"/>
              </a:lnSpc>
            </a:pPr>
            <a:endParaRPr/>
          </a:p>
          <a:p>
            <a:pPr marL="777235" lvl="1" indent="-388618">
              <a:lnSpc>
                <a:spcPts val="5039"/>
              </a:lnSpc>
              <a:buFont typeface="Arial"/>
              <a:buChar char="•"/>
            </a:pPr>
            <a:r>
              <a:rPr lang="en-US" sz="3599">
                <a:solidFill>
                  <a:srgbClr val="000000"/>
                </a:solidFill>
                <a:latin typeface="Canva Sans"/>
              </a:rPr>
              <a:t>The data of All rounders was taken from ESPN.ICT had a total of 16 Batting all rounders and 12 Bowling all rounders.</a:t>
            </a:r>
          </a:p>
          <a:p>
            <a:pPr marL="777235" lvl="1" indent="-388618">
              <a:lnSpc>
                <a:spcPts val="5039"/>
              </a:lnSpc>
              <a:buFont typeface="Arial"/>
              <a:buChar char="•"/>
            </a:pPr>
            <a:r>
              <a:rPr lang="en-US" sz="3599">
                <a:solidFill>
                  <a:srgbClr val="000000"/>
                </a:solidFill>
                <a:latin typeface="Canva Sans"/>
              </a:rPr>
              <a:t>The players who were common in both batting and bowling all rounders were chosen. </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126385" y="2057400"/>
            <a:ext cx="3507867" cy="8229600"/>
          </a:xfrm>
          <a:custGeom>
            <a:avLst/>
            <a:gdLst/>
            <a:ahLst/>
            <a:cxnLst/>
            <a:rect l="l" t="t" r="r" b="b"/>
            <a:pathLst>
              <a:path w="3507867" h="8229600">
                <a:moveTo>
                  <a:pt x="0" y="0"/>
                </a:moveTo>
                <a:lnTo>
                  <a:pt x="3507867" y="0"/>
                </a:lnTo>
                <a:lnTo>
                  <a:pt x="3507867" y="8229600"/>
                </a:lnTo>
                <a:lnTo>
                  <a:pt x="0" y="8229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TextBox 11"/>
          <p:cNvSpPr txBox="1"/>
          <p:nvPr/>
        </p:nvSpPr>
        <p:spPr>
          <a:xfrm>
            <a:off x="1028700" y="1673571"/>
            <a:ext cx="12722733" cy="8909685"/>
          </a:xfrm>
          <a:prstGeom prst="rect">
            <a:avLst/>
          </a:prstGeom>
        </p:spPr>
        <p:txBody>
          <a:bodyPr lIns="0" tIns="0" rIns="0" bIns="0" rtlCol="0" anchor="t">
            <a:spAutoFit/>
          </a:bodyPr>
          <a:lstStyle/>
          <a:p>
            <a:pPr marL="777238" lvl="1" indent="-388619">
              <a:lnSpc>
                <a:spcPts val="5039"/>
              </a:lnSpc>
              <a:buFont typeface="Arial"/>
              <a:buChar char="•"/>
            </a:pPr>
            <a:r>
              <a:rPr lang="en-US" sz="3599">
                <a:solidFill>
                  <a:srgbClr val="000000"/>
                </a:solidFill>
                <a:latin typeface="Canva Sans"/>
              </a:rPr>
              <a:t>To compare team’s Batting Performances of 2019 and 2022.</a:t>
            </a:r>
          </a:p>
          <a:p>
            <a:pPr marL="777238" lvl="1" indent="-388619">
              <a:lnSpc>
                <a:spcPts val="5039"/>
              </a:lnSpc>
              <a:buFont typeface="Arial"/>
              <a:buChar char="•"/>
            </a:pPr>
            <a:r>
              <a:rPr lang="en-US" sz="3599">
                <a:solidFill>
                  <a:srgbClr val="000000"/>
                </a:solidFill>
                <a:latin typeface="Canva Sans"/>
              </a:rPr>
              <a:t>To test equality of means of Economy Rate of spinners and pacers.</a:t>
            </a:r>
          </a:p>
          <a:p>
            <a:pPr marL="777238" lvl="1" indent="-388619">
              <a:lnSpc>
                <a:spcPts val="5039"/>
              </a:lnSpc>
              <a:buFont typeface="Arial"/>
              <a:buChar char="•"/>
            </a:pPr>
            <a:r>
              <a:rPr lang="en-US" sz="3599">
                <a:solidFill>
                  <a:srgbClr val="000000"/>
                </a:solidFill>
                <a:latin typeface="Canva Sans"/>
              </a:rPr>
              <a:t>To test Rohit Sharma’s Captaincy.</a:t>
            </a:r>
          </a:p>
          <a:p>
            <a:pPr marL="777238" lvl="1" indent="-388619">
              <a:lnSpc>
                <a:spcPts val="5039"/>
              </a:lnSpc>
              <a:buFont typeface="Arial"/>
              <a:buChar char="•"/>
            </a:pPr>
            <a:r>
              <a:rPr lang="en-US" sz="3599">
                <a:solidFill>
                  <a:srgbClr val="000000"/>
                </a:solidFill>
                <a:latin typeface="Canva Sans"/>
              </a:rPr>
              <a:t>To test the independence of Venue and Outcome of the match.</a:t>
            </a:r>
          </a:p>
          <a:p>
            <a:pPr marL="777238" lvl="1" indent="-388619">
              <a:lnSpc>
                <a:spcPts val="5039"/>
              </a:lnSpc>
              <a:buFont typeface="Arial"/>
              <a:buChar char="•"/>
            </a:pPr>
            <a:r>
              <a:rPr lang="en-US" sz="3599">
                <a:solidFill>
                  <a:srgbClr val="000000"/>
                </a:solidFill>
                <a:latin typeface="Canva Sans"/>
              </a:rPr>
              <a:t>To test the independence of toss winning and outcome of the match.</a:t>
            </a:r>
          </a:p>
          <a:p>
            <a:pPr marL="777238" lvl="1" indent="-388619">
              <a:lnSpc>
                <a:spcPts val="5039"/>
              </a:lnSpc>
              <a:buFont typeface="Arial"/>
              <a:buChar char="•"/>
            </a:pPr>
            <a:r>
              <a:rPr lang="en-US" sz="3599">
                <a:solidFill>
                  <a:srgbClr val="000000"/>
                </a:solidFill>
                <a:latin typeface="Canva Sans"/>
              </a:rPr>
              <a:t>To test the variances of batting performances and Economy Rates. </a:t>
            </a:r>
          </a:p>
          <a:p>
            <a:pPr marL="777238" lvl="1" indent="-388619">
              <a:lnSpc>
                <a:spcPts val="5039"/>
              </a:lnSpc>
              <a:buFont typeface="Arial"/>
              <a:buChar char="•"/>
            </a:pPr>
            <a:r>
              <a:rPr lang="en-US" sz="3599">
                <a:solidFill>
                  <a:srgbClr val="000000"/>
                </a:solidFill>
                <a:latin typeface="Canva Sans"/>
              </a:rPr>
              <a:t>To select ideal Indian cricket team for ODI</a:t>
            </a:r>
          </a:p>
          <a:p>
            <a:pPr>
              <a:lnSpc>
                <a:spcPts val="5039"/>
              </a:lnSpc>
            </a:pPr>
            <a:endParaRPr lang="en-US" sz="3599">
              <a:solidFill>
                <a:srgbClr val="000000"/>
              </a:solidFill>
              <a:latin typeface="Canva Sans"/>
            </a:endParaRPr>
          </a:p>
          <a:p>
            <a:pPr>
              <a:lnSpc>
                <a:spcPts val="5039"/>
              </a:lnSpc>
            </a:pPr>
            <a:endParaRPr lang="en-US" sz="3599">
              <a:solidFill>
                <a:srgbClr val="000000"/>
              </a:solidFill>
              <a:latin typeface="Canva Sans"/>
            </a:endParaRPr>
          </a:p>
        </p:txBody>
      </p:sp>
      <p:sp>
        <p:nvSpPr>
          <p:cNvPr id="12" name="TextBox 12"/>
          <p:cNvSpPr txBox="1"/>
          <p:nvPr/>
        </p:nvSpPr>
        <p:spPr>
          <a:xfrm>
            <a:off x="1028700" y="599383"/>
            <a:ext cx="3695700" cy="792653"/>
          </a:xfrm>
          <a:prstGeom prst="rect">
            <a:avLst/>
          </a:prstGeom>
        </p:spPr>
        <p:txBody>
          <a:bodyPr wrap="square" lIns="0" tIns="0" rIns="0" bIns="0" rtlCol="0" anchor="t">
            <a:spAutoFit/>
          </a:bodyPr>
          <a:lstStyle/>
          <a:p>
            <a:pPr marL="0" lvl="0" indent="0" algn="l">
              <a:lnSpc>
                <a:spcPts val="7367"/>
              </a:lnSpc>
              <a:spcBef>
                <a:spcPct val="0"/>
              </a:spcBef>
            </a:pPr>
            <a:r>
              <a:rPr lang="en-US" sz="5262" u="none" strike="noStrike" dirty="0">
                <a:solidFill>
                  <a:srgbClr val="004AAD"/>
                </a:solidFill>
                <a:latin typeface="Champion"/>
              </a:rPr>
              <a:t>OBJECTIVES</a:t>
            </a:r>
          </a:p>
        </p:txBody>
      </p:sp>
    </p:spTree>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Freeform 10"/>
          <p:cNvSpPr/>
          <p:nvPr/>
        </p:nvSpPr>
        <p:spPr>
          <a:xfrm>
            <a:off x="13476315" y="5339571"/>
            <a:ext cx="4444001" cy="4746597"/>
          </a:xfrm>
          <a:custGeom>
            <a:avLst/>
            <a:gdLst/>
            <a:ahLst/>
            <a:cxnLst/>
            <a:rect l="l" t="t" r="r" b="b"/>
            <a:pathLst>
              <a:path w="4444001" h="4746597">
                <a:moveTo>
                  <a:pt x="0" y="0"/>
                </a:moveTo>
                <a:lnTo>
                  <a:pt x="4444001" y="0"/>
                </a:lnTo>
                <a:lnTo>
                  <a:pt x="4444001" y="4746597"/>
                </a:lnTo>
                <a:lnTo>
                  <a:pt x="0" y="4746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019175" y="2278539"/>
            <a:ext cx="12267495" cy="5770245"/>
          </a:xfrm>
          <a:prstGeom prst="rect">
            <a:avLst/>
          </a:prstGeom>
        </p:spPr>
        <p:txBody>
          <a:bodyPr lIns="0" tIns="0" rIns="0" bIns="0" rtlCol="0" anchor="t">
            <a:spAutoFit/>
          </a:bodyPr>
          <a:lstStyle/>
          <a:p>
            <a:pPr>
              <a:lnSpc>
                <a:spcPts val="3919"/>
              </a:lnSpc>
            </a:pPr>
            <a:r>
              <a:rPr lang="en-US" sz="2799">
                <a:solidFill>
                  <a:srgbClr val="000000"/>
                </a:solidFill>
                <a:latin typeface="Canva Sans"/>
              </a:rPr>
              <a:t>All rounder index was calculated for these players.</a:t>
            </a:r>
          </a:p>
          <a:p>
            <a:pPr>
              <a:lnSpc>
                <a:spcPts val="3919"/>
              </a:lnSpc>
            </a:pPr>
            <a:r>
              <a:rPr lang="en-US" sz="2799">
                <a:solidFill>
                  <a:srgbClr val="000000"/>
                </a:solidFill>
                <a:latin typeface="Canva Sans"/>
              </a:rPr>
              <a:t>All rounder index= Batting Index x Balling Index</a:t>
            </a:r>
          </a:p>
          <a:p>
            <a:pPr>
              <a:lnSpc>
                <a:spcPts val="3919"/>
              </a:lnSpc>
            </a:pPr>
            <a:endParaRPr lang="en-US" sz="2799">
              <a:solidFill>
                <a:srgbClr val="000000"/>
              </a:solidFill>
              <a:latin typeface="Canva Sans"/>
            </a:endParaRPr>
          </a:p>
          <a:p>
            <a:pPr>
              <a:lnSpc>
                <a:spcPts val="3919"/>
              </a:lnSpc>
            </a:pPr>
            <a:r>
              <a:rPr lang="en-US" sz="2799">
                <a:solidFill>
                  <a:srgbClr val="000000"/>
                </a:solidFill>
                <a:latin typeface="Canva Sans"/>
              </a:rPr>
              <a:t>Batting Index= Batting Average x Strike Rate x Consistency x Weighted Number of Half Centuries x Weighted Experience x Weighted Hard hitting ability</a:t>
            </a:r>
          </a:p>
          <a:p>
            <a:pPr>
              <a:lnSpc>
                <a:spcPts val="3919"/>
              </a:lnSpc>
            </a:pPr>
            <a:endParaRPr lang="en-US" sz="2799">
              <a:solidFill>
                <a:srgbClr val="000000"/>
              </a:solidFill>
              <a:latin typeface="Canva Sans"/>
            </a:endParaRPr>
          </a:p>
          <a:p>
            <a:pPr>
              <a:lnSpc>
                <a:spcPts val="3919"/>
              </a:lnSpc>
            </a:pPr>
            <a:r>
              <a:rPr lang="en-US" sz="2799">
                <a:solidFill>
                  <a:srgbClr val="000000"/>
                </a:solidFill>
                <a:latin typeface="Canva Sans"/>
              </a:rPr>
              <a:t>Bowling index:</a:t>
            </a:r>
          </a:p>
          <a:p>
            <a:pPr algn="just">
              <a:lnSpc>
                <a:spcPts val="5123"/>
              </a:lnSpc>
            </a:pPr>
            <a:r>
              <a:rPr lang="en-US" sz="2799">
                <a:solidFill>
                  <a:srgbClr val="000000"/>
                </a:solidFill>
                <a:latin typeface="Canva Sans"/>
              </a:rPr>
              <a:t>                                (weighted maiden x weighted wickets)</a:t>
            </a:r>
          </a:p>
          <a:p>
            <a:pPr>
              <a:lnSpc>
                <a:spcPts val="5123"/>
              </a:lnSpc>
            </a:pPr>
            <a:r>
              <a:rPr lang="en-US" sz="2799">
                <a:solidFill>
                  <a:srgbClr val="000000"/>
                </a:solidFill>
                <a:latin typeface="Canva Sans"/>
              </a:rPr>
              <a:t> (weighted economy x weighted strike rate x weighted bowling average)</a:t>
            </a:r>
          </a:p>
          <a:p>
            <a:pPr>
              <a:lnSpc>
                <a:spcPts val="4479"/>
              </a:lnSpc>
            </a:pPr>
            <a:endParaRPr lang="en-US" sz="2799">
              <a:solidFill>
                <a:srgbClr val="000000"/>
              </a:solidFill>
              <a:latin typeface="Canva Sans"/>
            </a:endParaRPr>
          </a:p>
        </p:txBody>
      </p:sp>
      <p:sp>
        <p:nvSpPr>
          <p:cNvPr id="12" name="Freeform 12"/>
          <p:cNvSpPr/>
          <p:nvPr/>
        </p:nvSpPr>
        <p:spPr>
          <a:xfrm>
            <a:off x="1249070" y="6827509"/>
            <a:ext cx="11786341" cy="58932"/>
          </a:xfrm>
          <a:custGeom>
            <a:avLst/>
            <a:gdLst/>
            <a:ahLst/>
            <a:cxnLst/>
            <a:rect l="l" t="t" r="r" b="b"/>
            <a:pathLst>
              <a:path w="11786341" h="58932">
                <a:moveTo>
                  <a:pt x="0" y="0"/>
                </a:moveTo>
                <a:lnTo>
                  <a:pt x="11786341" y="0"/>
                </a:lnTo>
                <a:lnTo>
                  <a:pt x="11786341" y="58931"/>
                </a:lnTo>
                <a:lnTo>
                  <a:pt x="0" y="58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633680" y="809625"/>
            <a:ext cx="13041219" cy="1067435"/>
          </a:xfrm>
          <a:prstGeom prst="rect">
            <a:avLst/>
          </a:prstGeom>
        </p:spPr>
        <p:txBody>
          <a:bodyPr lIns="0" tIns="0" rIns="0" bIns="0" rtlCol="0" anchor="t">
            <a:spAutoFit/>
          </a:bodyPr>
          <a:lstStyle/>
          <a:p>
            <a:pPr algn="ctr">
              <a:lnSpc>
                <a:spcPts val="7840"/>
              </a:lnSpc>
              <a:spcBef>
                <a:spcPct val="0"/>
              </a:spcBef>
            </a:pPr>
            <a:r>
              <a:rPr lang="en-US" sz="5600">
                <a:solidFill>
                  <a:srgbClr val="004AAD"/>
                </a:solidFill>
                <a:latin typeface="Champion"/>
              </a:rPr>
              <a:t>SELECTION OF ALL ROUNDERS- ROUND 2</a:t>
            </a:r>
          </a:p>
        </p:txBody>
      </p:sp>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086600" y="30861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9580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779685" y="2348179"/>
            <a:ext cx="11037224" cy="6822476"/>
          </a:xfrm>
          <a:custGeom>
            <a:avLst/>
            <a:gdLst/>
            <a:ahLst/>
            <a:cxnLst/>
            <a:rect l="l" t="t" r="r" b="b"/>
            <a:pathLst>
              <a:path w="11037224" h="6822476">
                <a:moveTo>
                  <a:pt x="0" y="0"/>
                </a:moveTo>
                <a:lnTo>
                  <a:pt x="11037225" y="0"/>
                </a:lnTo>
                <a:lnTo>
                  <a:pt x="11037225" y="6822477"/>
                </a:lnTo>
                <a:lnTo>
                  <a:pt x="0" y="6822477"/>
                </a:lnTo>
                <a:lnTo>
                  <a:pt x="0" y="0"/>
                </a:lnTo>
                <a:close/>
              </a:path>
            </a:pathLst>
          </a:custGeom>
          <a:blipFill>
            <a:blip r:embed="rId6"/>
            <a:stretch>
              <a:fillRect/>
            </a:stretch>
          </a:blipFill>
          <a:ln w="38100" cap="sq">
            <a:solidFill>
              <a:srgbClr val="000000"/>
            </a:solidFill>
            <a:prstDash val="solid"/>
            <a:miter/>
          </a:ln>
        </p:spPr>
      </p:sp>
      <p:sp>
        <p:nvSpPr>
          <p:cNvPr id="12" name="Freeform 12"/>
          <p:cNvSpPr/>
          <p:nvPr/>
        </p:nvSpPr>
        <p:spPr>
          <a:xfrm>
            <a:off x="12377116" y="4918153"/>
            <a:ext cx="5211859" cy="5211859"/>
          </a:xfrm>
          <a:custGeom>
            <a:avLst/>
            <a:gdLst/>
            <a:ahLst/>
            <a:cxnLst/>
            <a:rect l="l" t="t" r="r" b="b"/>
            <a:pathLst>
              <a:path w="5211859" h="5211859">
                <a:moveTo>
                  <a:pt x="0" y="0"/>
                </a:moveTo>
                <a:lnTo>
                  <a:pt x="5211859" y="0"/>
                </a:lnTo>
                <a:lnTo>
                  <a:pt x="5211859" y="5211859"/>
                </a:lnTo>
                <a:lnTo>
                  <a:pt x="0" y="52118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111493" y="455979"/>
            <a:ext cx="18510985" cy="954942"/>
          </a:xfrm>
          <a:prstGeom prst="rect">
            <a:avLst/>
          </a:prstGeom>
        </p:spPr>
        <p:txBody>
          <a:bodyPr lIns="0" tIns="0" rIns="0" bIns="0" rtlCol="0" anchor="t">
            <a:spAutoFit/>
          </a:bodyPr>
          <a:lstStyle/>
          <a:p>
            <a:pPr marL="0" lvl="0" indent="0" algn="ctr">
              <a:lnSpc>
                <a:spcPts val="7064"/>
              </a:lnSpc>
              <a:spcBef>
                <a:spcPct val="0"/>
              </a:spcBef>
            </a:pPr>
            <a:r>
              <a:rPr lang="en-US" sz="5046" u="none" strike="noStrike">
                <a:solidFill>
                  <a:srgbClr val="004AAD"/>
                </a:solidFill>
                <a:latin typeface="Champion"/>
              </a:rPr>
              <a:t>SECOND ROUND OF SELECTION OF POTENTIAL ALL ROUNDERS</a:t>
            </a:r>
          </a:p>
        </p:txBody>
      </p:sp>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23466" y="6017931"/>
            <a:ext cx="7315200" cy="3840480"/>
          </a:xfrm>
          <a:custGeom>
            <a:avLst/>
            <a:gdLst/>
            <a:ahLst/>
            <a:cxnLst/>
            <a:rect l="l" t="t" r="r" b="b"/>
            <a:pathLst>
              <a:path w="7315200" h="3840480">
                <a:moveTo>
                  <a:pt x="0" y="0"/>
                </a:moveTo>
                <a:lnTo>
                  <a:pt x="7315200" y="0"/>
                </a:lnTo>
                <a:lnTo>
                  <a:pt x="7315200" y="3840480"/>
                </a:lnTo>
                <a:lnTo>
                  <a:pt x="0" y="3840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76751" y="9170656"/>
            <a:ext cx="18883801" cy="1116344"/>
            <a:chOff x="0" y="0"/>
            <a:chExt cx="25178402" cy="1488459"/>
          </a:xfrm>
        </p:grpSpPr>
        <p:sp>
          <p:nvSpPr>
            <p:cNvPr id="4" name="Freeform 4"/>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1" name="Freeform 11"/>
          <p:cNvSpPr/>
          <p:nvPr/>
        </p:nvSpPr>
        <p:spPr>
          <a:xfrm>
            <a:off x="13450021" y="661306"/>
            <a:ext cx="3123438" cy="4088875"/>
          </a:xfrm>
          <a:custGeom>
            <a:avLst/>
            <a:gdLst/>
            <a:ahLst/>
            <a:cxnLst/>
            <a:rect l="l" t="t" r="r" b="b"/>
            <a:pathLst>
              <a:path w="3123438" h="4088875">
                <a:moveTo>
                  <a:pt x="0" y="0"/>
                </a:moveTo>
                <a:lnTo>
                  <a:pt x="3123438" y="0"/>
                </a:lnTo>
                <a:lnTo>
                  <a:pt x="3123438" y="4088875"/>
                </a:lnTo>
                <a:lnTo>
                  <a:pt x="0" y="4088875"/>
                </a:lnTo>
                <a:lnTo>
                  <a:pt x="0" y="0"/>
                </a:lnTo>
                <a:close/>
              </a:path>
            </a:pathLst>
          </a:custGeom>
          <a:blipFill>
            <a:blip r:embed="rId6"/>
            <a:stretch>
              <a:fillRect t="-22989" b="-12812"/>
            </a:stretch>
          </a:blipFill>
          <a:ln w="38100" cap="sq">
            <a:solidFill>
              <a:srgbClr val="000000"/>
            </a:solidFill>
            <a:prstDash val="solid"/>
            <a:miter/>
          </a:ln>
        </p:spPr>
      </p:sp>
      <p:sp>
        <p:nvSpPr>
          <p:cNvPr id="12" name="Freeform 12"/>
          <p:cNvSpPr/>
          <p:nvPr/>
        </p:nvSpPr>
        <p:spPr>
          <a:xfrm>
            <a:off x="758327" y="661306"/>
            <a:ext cx="3120299" cy="3770038"/>
          </a:xfrm>
          <a:custGeom>
            <a:avLst/>
            <a:gdLst/>
            <a:ahLst/>
            <a:cxnLst/>
            <a:rect l="l" t="t" r="r" b="b"/>
            <a:pathLst>
              <a:path w="3120299" h="3770038">
                <a:moveTo>
                  <a:pt x="0" y="0"/>
                </a:moveTo>
                <a:lnTo>
                  <a:pt x="3120300" y="0"/>
                </a:lnTo>
                <a:lnTo>
                  <a:pt x="3120300" y="3770039"/>
                </a:lnTo>
                <a:lnTo>
                  <a:pt x="0" y="3770039"/>
                </a:lnTo>
                <a:lnTo>
                  <a:pt x="0" y="0"/>
                </a:lnTo>
                <a:close/>
              </a:path>
            </a:pathLst>
          </a:custGeom>
          <a:blipFill>
            <a:blip r:embed="rId7"/>
            <a:stretch>
              <a:fillRect t="-2670" r="-705" b="-13092"/>
            </a:stretch>
          </a:blipFill>
          <a:ln w="38100" cap="sq">
            <a:solidFill>
              <a:srgbClr val="000000"/>
            </a:solidFill>
            <a:prstDash val="solid"/>
            <a:miter/>
          </a:ln>
        </p:spPr>
      </p:sp>
      <p:sp>
        <p:nvSpPr>
          <p:cNvPr id="13" name="TextBox 13"/>
          <p:cNvSpPr txBox="1"/>
          <p:nvPr/>
        </p:nvSpPr>
        <p:spPr>
          <a:xfrm>
            <a:off x="5920079" y="2303833"/>
            <a:ext cx="5890141" cy="1009651"/>
          </a:xfrm>
          <a:prstGeom prst="rect">
            <a:avLst/>
          </a:prstGeom>
        </p:spPr>
        <p:txBody>
          <a:bodyPr lIns="0" tIns="0" rIns="0" bIns="0" rtlCol="0" anchor="t">
            <a:spAutoFit/>
          </a:bodyPr>
          <a:lstStyle/>
          <a:p>
            <a:pPr algn="ctr">
              <a:lnSpc>
                <a:spcPts val="8399"/>
              </a:lnSpc>
              <a:spcBef>
                <a:spcPct val="0"/>
              </a:spcBef>
            </a:pPr>
            <a:r>
              <a:rPr lang="en-US" sz="5999">
                <a:solidFill>
                  <a:srgbClr val="000000"/>
                </a:solidFill>
                <a:latin typeface="Canva Sans Bold"/>
              </a:rPr>
              <a:t>ALL ROUNDERS</a:t>
            </a:r>
          </a:p>
        </p:txBody>
      </p:sp>
      <p:sp>
        <p:nvSpPr>
          <p:cNvPr id="14" name="TextBox 14"/>
          <p:cNvSpPr txBox="1"/>
          <p:nvPr/>
        </p:nvSpPr>
        <p:spPr>
          <a:xfrm>
            <a:off x="837708" y="4662170"/>
            <a:ext cx="2897088" cy="481330"/>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Canva Sans"/>
              </a:rPr>
              <a:t>HARDIK PANDYA</a:t>
            </a:r>
          </a:p>
        </p:txBody>
      </p:sp>
      <p:sp>
        <p:nvSpPr>
          <p:cNvPr id="15" name="TextBox 15"/>
          <p:cNvSpPr txBox="1"/>
          <p:nvPr/>
        </p:nvSpPr>
        <p:spPr>
          <a:xfrm>
            <a:off x="13449902" y="4874260"/>
            <a:ext cx="3273623" cy="976630"/>
          </a:xfrm>
          <a:prstGeom prst="rect">
            <a:avLst/>
          </a:prstGeom>
        </p:spPr>
        <p:txBody>
          <a:bodyPr lIns="0" tIns="0" rIns="0" bIns="0" rtlCol="0" anchor="t">
            <a:spAutoFit/>
          </a:bodyPr>
          <a:lstStyle/>
          <a:p>
            <a:pPr algn="ctr">
              <a:lnSpc>
                <a:spcPts val="3919"/>
              </a:lnSpc>
            </a:pPr>
            <a:r>
              <a:rPr lang="en-US" sz="2799">
                <a:solidFill>
                  <a:srgbClr val="000000"/>
                </a:solidFill>
                <a:latin typeface="Canva Sans"/>
              </a:rPr>
              <a:t>RAVINDRA JADEJA</a:t>
            </a:r>
          </a:p>
          <a:p>
            <a:pPr algn="ctr">
              <a:lnSpc>
                <a:spcPts val="3919"/>
              </a:lnSpc>
              <a:spcBef>
                <a:spcPct val="0"/>
              </a:spcBef>
            </a:pPr>
            <a:endParaRPr lang="en-US" sz="2799">
              <a:solidFill>
                <a:srgbClr val="000000"/>
              </a:solidFill>
              <a:latin typeface="Canva Sans"/>
            </a:endParaRPr>
          </a:p>
        </p:txBody>
      </p:sp>
    </p:spTree>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3" r="-223"/>
            </a:stretch>
          </a:blipFill>
        </p:spPr>
      </p:sp>
      <p:grpSp>
        <p:nvGrpSpPr>
          <p:cNvPr id="3" name="Group 3"/>
          <p:cNvGrpSpPr/>
          <p:nvPr/>
        </p:nvGrpSpPr>
        <p:grpSpPr>
          <a:xfrm>
            <a:off x="-2340711" y="-732804"/>
            <a:ext cx="23085898" cy="16392995"/>
            <a:chOff x="0" y="0"/>
            <a:chExt cx="30781198" cy="21857327"/>
          </a:xfrm>
        </p:grpSpPr>
        <p:sp>
          <p:nvSpPr>
            <p:cNvPr id="4" name="Freeform 4"/>
            <p:cNvSpPr/>
            <p:nvPr/>
          </p:nvSpPr>
          <p:spPr>
            <a:xfrm>
              <a:off x="21846721" y="0"/>
              <a:ext cx="7048878" cy="9120237"/>
            </a:xfrm>
            <a:custGeom>
              <a:avLst/>
              <a:gdLst/>
              <a:ahLst/>
              <a:cxnLst/>
              <a:rect l="l" t="t" r="r" b="b"/>
              <a:pathLst>
                <a:path w="7048878" h="9120237">
                  <a:moveTo>
                    <a:pt x="0" y="0"/>
                  </a:moveTo>
                  <a:lnTo>
                    <a:pt x="7048878" y="0"/>
                  </a:lnTo>
                  <a:lnTo>
                    <a:pt x="7048878" y="9120237"/>
                  </a:lnTo>
                  <a:lnTo>
                    <a:pt x="0" y="9120237"/>
                  </a:lnTo>
                  <a:lnTo>
                    <a:pt x="0" y="0"/>
                  </a:lnTo>
                  <a:close/>
                </a:path>
              </a:pathLst>
            </a:custGeom>
            <a:blipFill>
              <a:blip r:embed="rId3"/>
              <a:stretch>
                <a:fillRect l="-12953" r="-22057" b="-56444"/>
              </a:stretch>
            </a:blipFill>
          </p:spPr>
        </p:sp>
        <p:sp>
          <p:nvSpPr>
            <p:cNvPr id="5" name="Freeform 5"/>
            <p:cNvSpPr/>
            <p:nvPr/>
          </p:nvSpPr>
          <p:spPr>
            <a:xfrm>
              <a:off x="16975438" y="430914"/>
              <a:ext cx="9742567" cy="9023234"/>
            </a:xfrm>
            <a:custGeom>
              <a:avLst/>
              <a:gdLst/>
              <a:ahLst/>
              <a:cxnLst/>
              <a:rect l="l" t="t" r="r" b="b"/>
              <a:pathLst>
                <a:path w="9742567" h="9023234">
                  <a:moveTo>
                    <a:pt x="0" y="0"/>
                  </a:moveTo>
                  <a:lnTo>
                    <a:pt x="9742566" y="0"/>
                  </a:lnTo>
                  <a:lnTo>
                    <a:pt x="9742566" y="9023233"/>
                  </a:lnTo>
                  <a:lnTo>
                    <a:pt x="0" y="9023233"/>
                  </a:lnTo>
                  <a:lnTo>
                    <a:pt x="0" y="0"/>
                  </a:lnTo>
                  <a:close/>
                </a:path>
              </a:pathLst>
            </a:custGeom>
            <a:blipFill>
              <a:blip r:embed="rId4"/>
              <a:stretch>
                <a:fillRect b="-61878"/>
              </a:stretch>
            </a:blipFill>
          </p:spPr>
        </p:sp>
        <p:sp>
          <p:nvSpPr>
            <p:cNvPr id="6" name="Freeform 6"/>
            <p:cNvSpPr/>
            <p:nvPr/>
          </p:nvSpPr>
          <p:spPr>
            <a:xfrm>
              <a:off x="20354888" y="4027405"/>
              <a:ext cx="10426310" cy="12866747"/>
            </a:xfrm>
            <a:custGeom>
              <a:avLst/>
              <a:gdLst/>
              <a:ahLst/>
              <a:cxnLst/>
              <a:rect l="l" t="t" r="r" b="b"/>
              <a:pathLst>
                <a:path w="10426310" h="12866747">
                  <a:moveTo>
                    <a:pt x="0" y="0"/>
                  </a:moveTo>
                  <a:lnTo>
                    <a:pt x="10426310" y="0"/>
                  </a:lnTo>
                  <a:lnTo>
                    <a:pt x="10426310" y="12866747"/>
                  </a:lnTo>
                  <a:lnTo>
                    <a:pt x="0" y="12866747"/>
                  </a:lnTo>
                  <a:lnTo>
                    <a:pt x="0" y="0"/>
                  </a:lnTo>
                  <a:close/>
                </a:path>
              </a:pathLst>
            </a:custGeom>
            <a:blipFill>
              <a:blip r:embed="rId5"/>
              <a:stretch>
                <a:fillRect l="-4980" r="-4980" b="-33592"/>
              </a:stretch>
            </a:blipFill>
          </p:spPr>
        </p:sp>
        <p:sp>
          <p:nvSpPr>
            <p:cNvPr id="7" name="Freeform 7"/>
            <p:cNvSpPr/>
            <p:nvPr/>
          </p:nvSpPr>
          <p:spPr>
            <a:xfrm>
              <a:off x="17295943" y="3651689"/>
              <a:ext cx="9994143" cy="11062139"/>
            </a:xfrm>
            <a:custGeom>
              <a:avLst/>
              <a:gdLst/>
              <a:ahLst/>
              <a:cxnLst/>
              <a:rect l="l" t="t" r="r" b="b"/>
              <a:pathLst>
                <a:path w="9994143" h="11062139">
                  <a:moveTo>
                    <a:pt x="0" y="0"/>
                  </a:moveTo>
                  <a:lnTo>
                    <a:pt x="9994143" y="0"/>
                  </a:lnTo>
                  <a:lnTo>
                    <a:pt x="9994143" y="11062138"/>
                  </a:lnTo>
                  <a:lnTo>
                    <a:pt x="0" y="11062138"/>
                  </a:lnTo>
                  <a:lnTo>
                    <a:pt x="0" y="0"/>
                  </a:lnTo>
                  <a:close/>
                </a:path>
              </a:pathLst>
            </a:custGeom>
            <a:blipFill>
              <a:blip r:embed="rId6"/>
              <a:stretch>
                <a:fillRect l="-9329" r="-8892" b="-60133"/>
              </a:stretch>
            </a:blipFill>
          </p:spPr>
        </p:sp>
        <p:sp>
          <p:nvSpPr>
            <p:cNvPr id="8" name="Freeform 8"/>
            <p:cNvSpPr/>
            <p:nvPr/>
          </p:nvSpPr>
          <p:spPr>
            <a:xfrm>
              <a:off x="3217017" y="526613"/>
              <a:ext cx="10409157" cy="9645802"/>
            </a:xfrm>
            <a:custGeom>
              <a:avLst/>
              <a:gdLst/>
              <a:ahLst/>
              <a:cxnLst/>
              <a:rect l="l" t="t" r="r" b="b"/>
              <a:pathLst>
                <a:path w="10409157" h="9645802">
                  <a:moveTo>
                    <a:pt x="0" y="0"/>
                  </a:moveTo>
                  <a:lnTo>
                    <a:pt x="10409158" y="0"/>
                  </a:lnTo>
                  <a:lnTo>
                    <a:pt x="10409158" y="9645803"/>
                  </a:lnTo>
                  <a:lnTo>
                    <a:pt x="0" y="9645803"/>
                  </a:lnTo>
                  <a:lnTo>
                    <a:pt x="0" y="0"/>
                  </a:lnTo>
                  <a:close/>
                </a:path>
              </a:pathLst>
            </a:custGeom>
            <a:blipFill>
              <a:blip r:embed="rId7"/>
              <a:stretch>
                <a:fillRect b="-61791"/>
              </a:stretch>
            </a:blipFill>
          </p:spPr>
        </p:sp>
        <p:sp>
          <p:nvSpPr>
            <p:cNvPr id="9" name="Freeform 9"/>
            <p:cNvSpPr/>
            <p:nvPr/>
          </p:nvSpPr>
          <p:spPr>
            <a:xfrm>
              <a:off x="76007" y="656621"/>
              <a:ext cx="9625589" cy="10631852"/>
            </a:xfrm>
            <a:custGeom>
              <a:avLst/>
              <a:gdLst/>
              <a:ahLst/>
              <a:cxnLst/>
              <a:rect l="l" t="t" r="r" b="b"/>
              <a:pathLst>
                <a:path w="9625589" h="10631852">
                  <a:moveTo>
                    <a:pt x="0" y="0"/>
                  </a:moveTo>
                  <a:lnTo>
                    <a:pt x="9625589" y="0"/>
                  </a:lnTo>
                  <a:lnTo>
                    <a:pt x="9625589" y="10631852"/>
                  </a:lnTo>
                  <a:lnTo>
                    <a:pt x="0" y="10631852"/>
                  </a:lnTo>
                  <a:lnTo>
                    <a:pt x="0" y="0"/>
                  </a:lnTo>
                  <a:close/>
                </a:path>
              </a:pathLst>
            </a:custGeom>
            <a:blipFill>
              <a:blip r:embed="rId8"/>
              <a:stretch>
                <a:fillRect l="-8686" r="-8686" b="-59317"/>
              </a:stretch>
            </a:blipFill>
          </p:spPr>
        </p:sp>
        <p:sp>
          <p:nvSpPr>
            <p:cNvPr id="10" name="Freeform 10"/>
            <p:cNvSpPr/>
            <p:nvPr/>
          </p:nvSpPr>
          <p:spPr>
            <a:xfrm>
              <a:off x="0" y="3651689"/>
              <a:ext cx="10710203" cy="11145670"/>
            </a:xfrm>
            <a:custGeom>
              <a:avLst/>
              <a:gdLst/>
              <a:ahLst/>
              <a:cxnLst/>
              <a:rect l="l" t="t" r="r" b="b"/>
              <a:pathLst>
                <a:path w="10710203" h="11145670">
                  <a:moveTo>
                    <a:pt x="0" y="0"/>
                  </a:moveTo>
                  <a:lnTo>
                    <a:pt x="10710203" y="0"/>
                  </a:lnTo>
                  <a:lnTo>
                    <a:pt x="10710203" y="11145669"/>
                  </a:lnTo>
                  <a:lnTo>
                    <a:pt x="0" y="11145669"/>
                  </a:lnTo>
                  <a:lnTo>
                    <a:pt x="0" y="0"/>
                  </a:lnTo>
                  <a:close/>
                </a:path>
              </a:pathLst>
            </a:custGeom>
            <a:blipFill>
              <a:blip r:embed="rId9"/>
              <a:stretch>
                <a:fillRect l="-4463" r="-5794" b="-58847"/>
              </a:stretch>
            </a:blipFill>
          </p:spPr>
        </p:sp>
        <p:sp>
          <p:nvSpPr>
            <p:cNvPr id="11" name="Freeform 11"/>
            <p:cNvSpPr/>
            <p:nvPr/>
          </p:nvSpPr>
          <p:spPr>
            <a:xfrm>
              <a:off x="3120948" y="4216305"/>
              <a:ext cx="10505226" cy="10927100"/>
            </a:xfrm>
            <a:custGeom>
              <a:avLst/>
              <a:gdLst/>
              <a:ahLst/>
              <a:cxnLst/>
              <a:rect l="l" t="t" r="r" b="b"/>
              <a:pathLst>
                <a:path w="10505226" h="10927100">
                  <a:moveTo>
                    <a:pt x="0" y="0"/>
                  </a:moveTo>
                  <a:lnTo>
                    <a:pt x="10505227" y="0"/>
                  </a:lnTo>
                  <a:lnTo>
                    <a:pt x="10505227" y="10927100"/>
                  </a:lnTo>
                  <a:lnTo>
                    <a:pt x="0" y="10927100"/>
                  </a:lnTo>
                  <a:lnTo>
                    <a:pt x="0" y="0"/>
                  </a:lnTo>
                  <a:close/>
                </a:path>
              </a:pathLst>
            </a:custGeom>
            <a:blipFill>
              <a:blip r:embed="rId10"/>
              <a:stretch>
                <a:fillRect l="-4833" r="-4833" b="-58187"/>
              </a:stretch>
            </a:blipFill>
          </p:spPr>
        </p:sp>
        <p:sp>
          <p:nvSpPr>
            <p:cNvPr id="12" name="Freeform 12"/>
            <p:cNvSpPr/>
            <p:nvPr/>
          </p:nvSpPr>
          <p:spPr>
            <a:xfrm>
              <a:off x="14017419" y="3651689"/>
              <a:ext cx="10030562" cy="11229201"/>
            </a:xfrm>
            <a:custGeom>
              <a:avLst/>
              <a:gdLst/>
              <a:ahLst/>
              <a:cxnLst/>
              <a:rect l="l" t="t" r="r" b="b"/>
              <a:pathLst>
                <a:path w="10030562" h="11229201">
                  <a:moveTo>
                    <a:pt x="0" y="0"/>
                  </a:moveTo>
                  <a:lnTo>
                    <a:pt x="10030563" y="0"/>
                  </a:lnTo>
                  <a:lnTo>
                    <a:pt x="10030563" y="11229201"/>
                  </a:lnTo>
                  <a:lnTo>
                    <a:pt x="0" y="11229201"/>
                  </a:lnTo>
                  <a:lnTo>
                    <a:pt x="0" y="0"/>
                  </a:lnTo>
                  <a:close/>
                </a:path>
              </a:pathLst>
            </a:custGeom>
            <a:blipFill>
              <a:blip r:embed="rId11"/>
              <a:stretch>
                <a:fillRect l="-6090" r="-13221" b="-59786"/>
              </a:stretch>
            </a:blipFill>
          </p:spPr>
        </p:sp>
        <p:sp>
          <p:nvSpPr>
            <p:cNvPr id="13" name="Freeform 13"/>
            <p:cNvSpPr/>
            <p:nvPr/>
          </p:nvSpPr>
          <p:spPr>
            <a:xfrm>
              <a:off x="6545218" y="4216305"/>
              <a:ext cx="9513361" cy="10853484"/>
            </a:xfrm>
            <a:custGeom>
              <a:avLst/>
              <a:gdLst/>
              <a:ahLst/>
              <a:cxnLst/>
              <a:rect l="l" t="t" r="r" b="b"/>
              <a:pathLst>
                <a:path w="9513361" h="10853484">
                  <a:moveTo>
                    <a:pt x="0" y="0"/>
                  </a:moveTo>
                  <a:lnTo>
                    <a:pt x="9513360" y="0"/>
                  </a:lnTo>
                  <a:lnTo>
                    <a:pt x="9513360" y="10853484"/>
                  </a:lnTo>
                  <a:lnTo>
                    <a:pt x="0" y="10853484"/>
                  </a:lnTo>
                  <a:lnTo>
                    <a:pt x="0" y="0"/>
                  </a:lnTo>
                  <a:close/>
                </a:path>
              </a:pathLst>
            </a:custGeom>
            <a:blipFill>
              <a:blip r:embed="rId12"/>
              <a:stretch>
                <a:fillRect l="-10148" r="-10148" b="-58087"/>
              </a:stretch>
            </a:blipFill>
          </p:spPr>
        </p:sp>
        <p:sp>
          <p:nvSpPr>
            <p:cNvPr id="14" name="Freeform 14"/>
            <p:cNvSpPr/>
            <p:nvPr/>
          </p:nvSpPr>
          <p:spPr>
            <a:xfrm>
              <a:off x="9228624" y="3613261"/>
              <a:ext cx="12168649" cy="18244066"/>
            </a:xfrm>
            <a:custGeom>
              <a:avLst/>
              <a:gdLst/>
              <a:ahLst/>
              <a:cxnLst/>
              <a:rect l="l" t="t" r="r" b="b"/>
              <a:pathLst>
                <a:path w="12168649" h="18244066">
                  <a:moveTo>
                    <a:pt x="0" y="0"/>
                  </a:moveTo>
                  <a:lnTo>
                    <a:pt x="12168649" y="0"/>
                  </a:lnTo>
                  <a:lnTo>
                    <a:pt x="12168649" y="18244066"/>
                  </a:lnTo>
                  <a:lnTo>
                    <a:pt x="0" y="18244066"/>
                  </a:lnTo>
                  <a:lnTo>
                    <a:pt x="0" y="0"/>
                  </a:lnTo>
                  <a:close/>
                </a:path>
              </a:pathLst>
            </a:custGeom>
            <a:blipFill>
              <a:blip r:embed="rId13"/>
              <a:stretch>
                <a:fillRect/>
              </a:stretch>
            </a:blipFill>
          </p:spPr>
        </p:sp>
      </p:grpSp>
    </p:spTree>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8"/>
          <p:cNvSpPr/>
          <p:nvPr/>
        </p:nvSpPr>
        <p:spPr>
          <a:xfrm>
            <a:off x="11595155" y="1348309"/>
            <a:ext cx="6692845" cy="8938691"/>
          </a:xfrm>
          <a:custGeom>
            <a:avLst/>
            <a:gdLst/>
            <a:ahLst/>
            <a:cxnLst/>
            <a:rect l="l" t="t" r="r" b="b"/>
            <a:pathLst>
              <a:path w="6692845" h="8938691">
                <a:moveTo>
                  <a:pt x="0" y="0"/>
                </a:moveTo>
                <a:lnTo>
                  <a:pt x="6692845" y="0"/>
                </a:lnTo>
                <a:lnTo>
                  <a:pt x="6692845" y="8938691"/>
                </a:lnTo>
                <a:lnTo>
                  <a:pt x="0" y="8938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0" name="Group 10"/>
          <p:cNvGrpSpPr/>
          <p:nvPr/>
        </p:nvGrpSpPr>
        <p:grpSpPr>
          <a:xfrm>
            <a:off x="-424351" y="9323056"/>
            <a:ext cx="18883801" cy="1116344"/>
            <a:chOff x="0" y="0"/>
            <a:chExt cx="25178402" cy="1488459"/>
          </a:xfrm>
        </p:grpSpPr>
        <p:sp>
          <p:nvSpPr>
            <p:cNvPr id="11" name="Freeform 11"/>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9" name="TextBox 19"/>
          <p:cNvSpPr txBox="1"/>
          <p:nvPr/>
        </p:nvSpPr>
        <p:spPr>
          <a:xfrm>
            <a:off x="668117" y="1823078"/>
            <a:ext cx="10927038" cy="6670054"/>
          </a:xfrm>
          <a:prstGeom prst="rect">
            <a:avLst/>
          </a:prstGeom>
        </p:spPr>
        <p:txBody>
          <a:bodyPr lIns="0" tIns="0" rIns="0" bIns="0" rtlCol="0" anchor="t">
            <a:spAutoFit/>
          </a:bodyPr>
          <a:lstStyle/>
          <a:p>
            <a:pPr marL="625987" lvl="1" indent="-312994" algn="l">
              <a:lnSpc>
                <a:spcPts val="4059"/>
              </a:lnSpc>
              <a:buFont typeface="Arial"/>
              <a:buChar char="•"/>
            </a:pPr>
            <a:r>
              <a:rPr lang="en-US" sz="2899" u="none" strike="noStrike">
                <a:solidFill>
                  <a:srgbClr val="000000"/>
                </a:solidFill>
                <a:latin typeface="Canva Sans"/>
              </a:rPr>
              <a:t>Future research can explore how specific player statistics impact a team's success in different game formats.</a:t>
            </a:r>
          </a:p>
          <a:p>
            <a:pPr marL="625987" lvl="1" indent="-312994" algn="l">
              <a:lnSpc>
                <a:spcPts val="4059"/>
              </a:lnSpc>
              <a:spcBef>
                <a:spcPct val="0"/>
              </a:spcBef>
              <a:buFont typeface="Arial"/>
              <a:buChar char="•"/>
            </a:pPr>
            <a:r>
              <a:rPr lang="en-US" sz="2899" u="none" strike="noStrike">
                <a:solidFill>
                  <a:srgbClr val="000000"/>
                </a:solidFill>
                <a:latin typeface="Canva Sans"/>
              </a:rPr>
              <a:t>Comparing Indian Cricket Team's stats with those of other top cricketing nations can identify areas for improvement and strengths.</a:t>
            </a:r>
          </a:p>
          <a:p>
            <a:pPr marL="625987" lvl="1" indent="-312994" algn="l">
              <a:lnSpc>
                <a:spcPts val="4059"/>
              </a:lnSpc>
              <a:spcBef>
                <a:spcPct val="0"/>
              </a:spcBef>
              <a:buFont typeface="Arial"/>
              <a:buChar char="•"/>
            </a:pPr>
            <a:r>
              <a:rPr lang="en-US" sz="2899" u="none" strike="noStrike">
                <a:solidFill>
                  <a:srgbClr val="000000"/>
                </a:solidFill>
                <a:latin typeface="Canva Sans"/>
              </a:rPr>
              <a:t> Advanced machine learning algorithms can help develop predictive models to guide team selection, strategy formulation, and performance evaluation. </a:t>
            </a:r>
          </a:p>
          <a:p>
            <a:pPr marL="625987" lvl="1" indent="-312994" algn="l">
              <a:lnSpc>
                <a:spcPts val="4059"/>
              </a:lnSpc>
              <a:spcBef>
                <a:spcPct val="0"/>
              </a:spcBef>
              <a:buFont typeface="Arial"/>
              <a:buChar char="•"/>
            </a:pPr>
            <a:r>
              <a:rPr lang="en-US" sz="2899" u="none" strike="noStrike">
                <a:solidFill>
                  <a:srgbClr val="000000"/>
                </a:solidFill>
                <a:latin typeface="Canva Sans"/>
              </a:rPr>
              <a:t>Incorporating more years of data and additional parameters, such as fielding statistics, can provide a comprehensive view of player contributions. </a:t>
            </a:r>
          </a:p>
          <a:p>
            <a:pPr marL="625987" lvl="1" indent="-312994" algn="l">
              <a:lnSpc>
                <a:spcPts val="4059"/>
              </a:lnSpc>
              <a:spcBef>
                <a:spcPct val="0"/>
              </a:spcBef>
              <a:buFont typeface="Arial"/>
              <a:buChar char="•"/>
            </a:pPr>
            <a:r>
              <a:rPr lang="en-US" sz="2899" u="none" strike="noStrike">
                <a:solidFill>
                  <a:srgbClr val="000000"/>
                </a:solidFill>
                <a:latin typeface="Canva Sans"/>
              </a:rPr>
              <a:t>These extensions can enhance sports analytics, particularly in cricket.</a:t>
            </a:r>
          </a:p>
        </p:txBody>
      </p:sp>
      <p:sp>
        <p:nvSpPr>
          <p:cNvPr id="20" name="TextBox 20"/>
          <p:cNvSpPr txBox="1"/>
          <p:nvPr/>
        </p:nvSpPr>
        <p:spPr>
          <a:xfrm>
            <a:off x="668117" y="385445"/>
            <a:ext cx="5073916" cy="1067435"/>
          </a:xfrm>
          <a:prstGeom prst="rect">
            <a:avLst/>
          </a:prstGeom>
        </p:spPr>
        <p:txBody>
          <a:bodyPr lIns="0" tIns="0" rIns="0" bIns="0" rtlCol="0" anchor="t">
            <a:spAutoFit/>
          </a:bodyPr>
          <a:lstStyle/>
          <a:p>
            <a:pPr algn="ctr">
              <a:lnSpc>
                <a:spcPts val="7840"/>
              </a:lnSpc>
              <a:spcBef>
                <a:spcPct val="0"/>
              </a:spcBef>
            </a:pPr>
            <a:r>
              <a:rPr lang="en-US" sz="5600">
                <a:solidFill>
                  <a:srgbClr val="004AAD"/>
                </a:solidFill>
                <a:latin typeface="Champion"/>
              </a:rPr>
              <a:t>FUTURE SCOPE</a:t>
            </a:r>
          </a:p>
        </p:txBody>
      </p:sp>
    </p:spTree>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27069" y="2910358"/>
            <a:ext cx="5163649" cy="7376642"/>
          </a:xfrm>
          <a:custGeom>
            <a:avLst/>
            <a:gdLst/>
            <a:ahLst/>
            <a:cxnLst/>
            <a:rect l="l" t="t" r="r" b="b"/>
            <a:pathLst>
              <a:path w="5163649" h="7376642">
                <a:moveTo>
                  <a:pt x="0" y="0"/>
                </a:moveTo>
                <a:lnTo>
                  <a:pt x="5163649" y="0"/>
                </a:lnTo>
                <a:lnTo>
                  <a:pt x="5163649" y="7376642"/>
                </a:lnTo>
                <a:lnTo>
                  <a:pt x="0" y="7376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2688982" y="9170656"/>
            <a:ext cx="36760613" cy="1116344"/>
            <a:chOff x="0" y="0"/>
            <a:chExt cx="49014151" cy="1488459"/>
          </a:xfrm>
        </p:grpSpPr>
        <p:sp>
          <p:nvSpPr>
            <p:cNvPr id="4" name="Freeform 4"/>
            <p:cNvSpPr/>
            <p:nvPr/>
          </p:nvSpPr>
          <p:spPr>
            <a:xfrm>
              <a:off x="2383574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3835749"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2826524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2491545"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36878767"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40947051"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44127344"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8" name="TextBox 18"/>
          <p:cNvSpPr txBox="1"/>
          <p:nvPr/>
        </p:nvSpPr>
        <p:spPr>
          <a:xfrm>
            <a:off x="436314" y="1634788"/>
            <a:ext cx="11473469" cy="7623512"/>
          </a:xfrm>
          <a:prstGeom prst="rect">
            <a:avLst/>
          </a:prstGeom>
        </p:spPr>
        <p:txBody>
          <a:bodyPr lIns="0" tIns="0" rIns="0" bIns="0" rtlCol="0" anchor="t">
            <a:spAutoFit/>
          </a:bodyPr>
          <a:lstStyle/>
          <a:p>
            <a:pPr algn="l">
              <a:lnSpc>
                <a:spcPts val="4494"/>
              </a:lnSpc>
            </a:pPr>
            <a:r>
              <a:rPr lang="en-US" sz="2899" u="none" strike="noStrike">
                <a:solidFill>
                  <a:srgbClr val="000000"/>
                </a:solidFill>
                <a:latin typeface="Canva Sans"/>
              </a:rPr>
              <a:t>The study found that factors such as venue, toss outcome, and match outcome are independent of each other. The team's performance is consistent.</a:t>
            </a:r>
          </a:p>
          <a:p>
            <a:pPr algn="l">
              <a:lnSpc>
                <a:spcPts val="4494"/>
              </a:lnSpc>
            </a:pPr>
            <a:endParaRPr lang="en-US" sz="2899" u="none" strike="noStrike">
              <a:solidFill>
                <a:srgbClr val="000000"/>
              </a:solidFill>
              <a:latin typeface="Canva Sans"/>
            </a:endParaRPr>
          </a:p>
          <a:p>
            <a:pPr algn="l">
              <a:lnSpc>
                <a:spcPts val="4494"/>
              </a:lnSpc>
              <a:spcBef>
                <a:spcPct val="0"/>
              </a:spcBef>
            </a:pPr>
            <a:r>
              <a:rPr lang="en-US" sz="2899" u="none" strike="noStrike">
                <a:solidFill>
                  <a:srgbClr val="000000"/>
                </a:solidFill>
                <a:latin typeface="Canva Sans"/>
              </a:rPr>
              <a:t>A proposed team selection based on calculated indexes resulted in a balanced team with a mix of batters, bowlers, spinners, and all-rounders. The study highlights the importance of statistical analysis in sports and demonstrates how data-driven insights can contribute to strategic decision-making in cricket.</a:t>
            </a:r>
          </a:p>
          <a:p>
            <a:pPr algn="l">
              <a:lnSpc>
                <a:spcPts val="4059"/>
              </a:lnSpc>
              <a:spcBef>
                <a:spcPct val="0"/>
              </a:spcBef>
            </a:pPr>
            <a:endParaRPr lang="en-US" sz="2899" u="none" strike="noStrike">
              <a:solidFill>
                <a:srgbClr val="000000"/>
              </a:solidFill>
              <a:latin typeface="Canva Sans"/>
            </a:endParaRPr>
          </a:p>
          <a:p>
            <a:pPr algn="l">
              <a:lnSpc>
                <a:spcPts val="4059"/>
              </a:lnSpc>
              <a:spcBef>
                <a:spcPct val="0"/>
              </a:spcBef>
            </a:pPr>
            <a:r>
              <a:rPr lang="en-US" sz="2899" u="none" strike="noStrike">
                <a:solidFill>
                  <a:srgbClr val="000000"/>
                </a:solidFill>
                <a:latin typeface="Canva Sans"/>
              </a:rPr>
              <a:t>Sets a precedent for how data-driven decision-making can revolutionize the world of sports. Here, every run, every wicket, and every catch is a story told by data.</a:t>
            </a:r>
          </a:p>
          <a:p>
            <a:pPr algn="l">
              <a:lnSpc>
                <a:spcPts val="4059"/>
              </a:lnSpc>
              <a:spcBef>
                <a:spcPct val="0"/>
              </a:spcBef>
            </a:pPr>
            <a:endParaRPr lang="en-US" sz="2899" u="none" strike="noStrike">
              <a:solidFill>
                <a:srgbClr val="000000"/>
              </a:solidFill>
              <a:latin typeface="Canva Sans"/>
            </a:endParaRPr>
          </a:p>
        </p:txBody>
      </p:sp>
      <p:sp>
        <p:nvSpPr>
          <p:cNvPr id="19" name="TextBox 19"/>
          <p:cNvSpPr txBox="1"/>
          <p:nvPr/>
        </p:nvSpPr>
        <p:spPr>
          <a:xfrm>
            <a:off x="436314" y="385445"/>
            <a:ext cx="4252513" cy="1067435"/>
          </a:xfrm>
          <a:prstGeom prst="rect">
            <a:avLst/>
          </a:prstGeom>
        </p:spPr>
        <p:txBody>
          <a:bodyPr lIns="0" tIns="0" rIns="0" bIns="0" rtlCol="0" anchor="t">
            <a:spAutoFit/>
          </a:bodyPr>
          <a:lstStyle/>
          <a:p>
            <a:pPr algn="ctr">
              <a:lnSpc>
                <a:spcPts val="7840"/>
              </a:lnSpc>
              <a:spcBef>
                <a:spcPct val="0"/>
              </a:spcBef>
            </a:pPr>
            <a:r>
              <a:rPr lang="en-US" sz="5600">
                <a:solidFill>
                  <a:srgbClr val="004AAD"/>
                </a:solidFill>
                <a:latin typeface="Champion"/>
              </a:rPr>
              <a:t>CONCLUSION</a:t>
            </a:r>
          </a:p>
        </p:txBody>
      </p:sp>
    </p:spTree>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68413"/>
            <a:ext cx="4468091" cy="1067435"/>
          </a:xfrm>
          <a:prstGeom prst="rect">
            <a:avLst/>
          </a:prstGeom>
        </p:spPr>
        <p:txBody>
          <a:bodyPr lIns="0" tIns="0" rIns="0" bIns="0" rtlCol="0" anchor="t">
            <a:spAutoFit/>
          </a:bodyPr>
          <a:lstStyle/>
          <a:p>
            <a:pPr marL="0" lvl="0" indent="0" algn="ctr">
              <a:lnSpc>
                <a:spcPts val="7840"/>
              </a:lnSpc>
              <a:spcBef>
                <a:spcPct val="0"/>
              </a:spcBef>
            </a:pPr>
            <a:r>
              <a:rPr lang="en-US" sz="5600" u="none" strike="noStrike">
                <a:solidFill>
                  <a:srgbClr val="004AAD"/>
                </a:solidFill>
                <a:latin typeface="Champion"/>
              </a:rPr>
              <a:t>REFERENCES</a:t>
            </a:r>
          </a:p>
        </p:txBody>
      </p:sp>
      <p:sp>
        <p:nvSpPr>
          <p:cNvPr id="3" name="TextBox 3"/>
          <p:cNvSpPr txBox="1"/>
          <p:nvPr/>
        </p:nvSpPr>
        <p:spPr>
          <a:xfrm>
            <a:off x="519545" y="1497215"/>
            <a:ext cx="14001750" cy="3453130"/>
          </a:xfrm>
          <a:prstGeom prst="rect">
            <a:avLst/>
          </a:prstGeom>
        </p:spPr>
        <p:txBody>
          <a:bodyPr lIns="0" tIns="0" rIns="0" bIns="0" rtlCol="0" anchor="t">
            <a:spAutoFit/>
          </a:bodyPr>
          <a:lstStyle/>
          <a:p>
            <a:pPr algn="just">
              <a:lnSpc>
                <a:spcPts val="3919"/>
              </a:lnSpc>
            </a:pPr>
            <a:endParaRPr/>
          </a:p>
          <a:p>
            <a:pPr algn="just">
              <a:lnSpc>
                <a:spcPts val="3919"/>
              </a:lnSpc>
            </a:pPr>
            <a:r>
              <a:rPr lang="en-US" sz="2799">
                <a:solidFill>
                  <a:srgbClr val="000000"/>
                </a:solidFill>
                <a:latin typeface="Canva Sans"/>
              </a:rPr>
              <a:t>[1] WIKIPEDIA CONTRIBUTORS, “ONE DAY INTERNATIONAL,” WIKIPEDIA, OCT. 29, 2023. HTTPS://EN.WIKIPEDIA.ORG/WIKI/ONE_DAY_INTERNATIONAL</a:t>
            </a:r>
          </a:p>
          <a:p>
            <a:pPr algn="just">
              <a:lnSpc>
                <a:spcPts val="3919"/>
              </a:lnSpc>
            </a:pPr>
            <a:endParaRPr lang="en-US" sz="2799">
              <a:solidFill>
                <a:srgbClr val="000000"/>
              </a:solidFill>
              <a:latin typeface="Canva Sans"/>
            </a:endParaRPr>
          </a:p>
          <a:p>
            <a:pPr algn="just">
              <a:lnSpc>
                <a:spcPts val="3919"/>
              </a:lnSpc>
              <a:spcBef>
                <a:spcPct val="0"/>
              </a:spcBef>
            </a:pPr>
            <a:r>
              <a:rPr lang="en-US" sz="2799">
                <a:solidFill>
                  <a:srgbClr val="000000"/>
                </a:solidFill>
                <a:latin typeface="Canva Sans"/>
              </a:rPr>
              <a:t>[2] PREDICTING OPTIMAL CRICKET TEAM USING DATA ANALYSIS RESEARCH PAPER</a:t>
            </a:r>
          </a:p>
          <a:p>
            <a:pPr algn="just">
              <a:lnSpc>
                <a:spcPts val="3919"/>
              </a:lnSpc>
              <a:spcBef>
                <a:spcPct val="0"/>
              </a:spcBef>
            </a:pPr>
            <a:endParaRPr lang="en-US" sz="2799">
              <a:solidFill>
                <a:srgbClr val="000000"/>
              </a:solidFill>
              <a:latin typeface="Canva Sans"/>
            </a:endParaRPr>
          </a:p>
        </p:txBody>
      </p:sp>
      <p:sp>
        <p:nvSpPr>
          <p:cNvPr id="4" name="Freeform 4"/>
          <p:cNvSpPr/>
          <p:nvPr/>
        </p:nvSpPr>
        <p:spPr>
          <a:xfrm>
            <a:off x="13361918" y="2455344"/>
            <a:ext cx="4757731" cy="7831656"/>
          </a:xfrm>
          <a:custGeom>
            <a:avLst/>
            <a:gdLst/>
            <a:ahLst/>
            <a:cxnLst/>
            <a:rect l="l" t="t" r="r" b="b"/>
            <a:pathLst>
              <a:path w="4757731" h="7831656">
                <a:moveTo>
                  <a:pt x="0" y="0"/>
                </a:moveTo>
                <a:lnTo>
                  <a:pt x="4757731" y="0"/>
                </a:lnTo>
                <a:lnTo>
                  <a:pt x="4757731" y="7831656"/>
                </a:lnTo>
                <a:lnTo>
                  <a:pt x="0" y="78316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3">
            <a:extLst>
              <a:ext uri="{FF2B5EF4-FFF2-40B4-BE49-F238E27FC236}">
                <a16:creationId xmlns:a16="http://schemas.microsoft.com/office/drawing/2014/main" id="{50EC331B-A37B-BCD3-42F4-1ABF848AFE1B}"/>
              </a:ext>
            </a:extLst>
          </p:cNvPr>
          <p:cNvGrpSpPr/>
          <p:nvPr/>
        </p:nvGrpSpPr>
        <p:grpSpPr>
          <a:xfrm>
            <a:off x="-12688982" y="9170656"/>
            <a:ext cx="36760613" cy="1116344"/>
            <a:chOff x="0" y="0"/>
            <a:chExt cx="49014151" cy="1488459"/>
          </a:xfrm>
        </p:grpSpPr>
        <p:sp>
          <p:nvSpPr>
            <p:cNvPr id="6" name="Freeform 4">
              <a:extLst>
                <a:ext uri="{FF2B5EF4-FFF2-40B4-BE49-F238E27FC236}">
                  <a16:creationId xmlns:a16="http://schemas.microsoft.com/office/drawing/2014/main" id="{D1A0068B-2947-3675-7792-F5D863ED1878}"/>
                </a:ext>
              </a:extLst>
            </p:cNvPr>
            <p:cNvSpPr/>
            <p:nvPr/>
          </p:nvSpPr>
          <p:spPr>
            <a:xfrm>
              <a:off x="2383574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5">
              <a:extLst>
                <a:ext uri="{FF2B5EF4-FFF2-40B4-BE49-F238E27FC236}">
                  <a16:creationId xmlns:a16="http://schemas.microsoft.com/office/drawing/2014/main" id="{FDA15E51-2284-0ED9-80D8-F377D8045876}"/>
                </a:ext>
              </a:extLst>
            </p:cNvPr>
            <p:cNvSpPr/>
            <p:nvPr/>
          </p:nvSpPr>
          <p:spPr>
            <a:xfrm>
              <a:off x="23835749"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6">
              <a:extLst>
                <a:ext uri="{FF2B5EF4-FFF2-40B4-BE49-F238E27FC236}">
                  <a16:creationId xmlns:a16="http://schemas.microsoft.com/office/drawing/2014/main" id="{A4AB562D-1897-7C2E-7605-697905F6471D}"/>
                </a:ext>
              </a:extLst>
            </p:cNvPr>
            <p:cNvSpPr/>
            <p:nvPr/>
          </p:nvSpPr>
          <p:spPr>
            <a:xfrm>
              <a:off x="2826524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7">
              <a:extLst>
                <a:ext uri="{FF2B5EF4-FFF2-40B4-BE49-F238E27FC236}">
                  <a16:creationId xmlns:a16="http://schemas.microsoft.com/office/drawing/2014/main" id="{BE5A30E0-CFE1-9004-0FFA-9AF44BD883AD}"/>
                </a:ext>
              </a:extLst>
            </p:cNvPr>
            <p:cNvSpPr/>
            <p:nvPr/>
          </p:nvSpPr>
          <p:spPr>
            <a:xfrm>
              <a:off x="32491545"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8">
              <a:extLst>
                <a:ext uri="{FF2B5EF4-FFF2-40B4-BE49-F238E27FC236}">
                  <a16:creationId xmlns:a16="http://schemas.microsoft.com/office/drawing/2014/main" id="{DA14CAD0-0968-475B-3D7A-D362EEF3682D}"/>
                </a:ext>
              </a:extLst>
            </p:cNvPr>
            <p:cNvSpPr/>
            <p:nvPr/>
          </p:nvSpPr>
          <p:spPr>
            <a:xfrm>
              <a:off x="36878767"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9">
              <a:extLst>
                <a:ext uri="{FF2B5EF4-FFF2-40B4-BE49-F238E27FC236}">
                  <a16:creationId xmlns:a16="http://schemas.microsoft.com/office/drawing/2014/main" id="{7370881E-A5CD-852A-A4DA-26713AF6EA56}"/>
                </a:ext>
              </a:extLst>
            </p:cNvPr>
            <p:cNvSpPr/>
            <p:nvPr/>
          </p:nvSpPr>
          <p:spPr>
            <a:xfrm>
              <a:off x="40947051"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0">
              <a:extLst>
                <a:ext uri="{FF2B5EF4-FFF2-40B4-BE49-F238E27FC236}">
                  <a16:creationId xmlns:a16="http://schemas.microsoft.com/office/drawing/2014/main" id="{478F985B-0D23-1963-ADA6-9FA5ADE8A35F}"/>
                </a:ext>
              </a:extLst>
            </p:cNvPr>
            <p:cNvSpPr/>
            <p:nvPr/>
          </p:nvSpPr>
          <p:spPr>
            <a:xfrm>
              <a:off x="44127344"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1">
              <a:extLst>
                <a:ext uri="{FF2B5EF4-FFF2-40B4-BE49-F238E27FC236}">
                  <a16:creationId xmlns:a16="http://schemas.microsoft.com/office/drawing/2014/main" id="{6C24A3EB-83A1-3345-C20C-BBE9C5949BC8}"/>
                </a:ext>
              </a:extLst>
            </p:cNvPr>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2">
              <a:extLst>
                <a:ext uri="{FF2B5EF4-FFF2-40B4-BE49-F238E27FC236}">
                  <a16:creationId xmlns:a16="http://schemas.microsoft.com/office/drawing/2014/main" id="{9CD36EB8-C760-35D4-EF2B-116F1C8D6167}"/>
                </a:ext>
              </a:extLst>
            </p:cNvPr>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3">
              <a:extLst>
                <a:ext uri="{FF2B5EF4-FFF2-40B4-BE49-F238E27FC236}">
                  <a16:creationId xmlns:a16="http://schemas.microsoft.com/office/drawing/2014/main" id="{E4127339-3CAF-0CAD-A739-785924DCCA6E}"/>
                </a:ext>
              </a:extLst>
            </p:cNvPr>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4">
              <a:extLst>
                <a:ext uri="{FF2B5EF4-FFF2-40B4-BE49-F238E27FC236}">
                  <a16:creationId xmlns:a16="http://schemas.microsoft.com/office/drawing/2014/main" id="{3F79D81A-6E47-E8FD-14D8-E73CA9D776C2}"/>
                </a:ext>
              </a:extLst>
            </p:cNvPr>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5">
              <a:extLst>
                <a:ext uri="{FF2B5EF4-FFF2-40B4-BE49-F238E27FC236}">
                  <a16:creationId xmlns:a16="http://schemas.microsoft.com/office/drawing/2014/main" id="{C8755F8B-10EA-1DD5-342C-8D85B63F04B9}"/>
                </a:ext>
              </a:extLst>
            </p:cNvPr>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6">
              <a:extLst>
                <a:ext uri="{FF2B5EF4-FFF2-40B4-BE49-F238E27FC236}">
                  <a16:creationId xmlns:a16="http://schemas.microsoft.com/office/drawing/2014/main" id="{A24AFC1D-754A-FD3B-48E4-79DF2DE83855}"/>
                </a:ext>
              </a:extLst>
            </p:cNvPr>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7">
              <a:extLst>
                <a:ext uri="{FF2B5EF4-FFF2-40B4-BE49-F238E27FC236}">
                  <a16:creationId xmlns:a16="http://schemas.microsoft.com/office/drawing/2014/main" id="{34CD2CCF-5B5C-1A12-632E-87E981EBB54A}"/>
                </a:ext>
              </a:extLst>
            </p:cNvPr>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7952" y="1028700"/>
            <a:ext cx="10664504" cy="8051701"/>
          </a:xfrm>
          <a:custGeom>
            <a:avLst/>
            <a:gdLst/>
            <a:ahLst/>
            <a:cxnLst/>
            <a:rect l="l" t="t" r="r" b="b"/>
            <a:pathLst>
              <a:path w="10664504" h="8051701">
                <a:moveTo>
                  <a:pt x="0" y="0"/>
                </a:moveTo>
                <a:lnTo>
                  <a:pt x="10664504" y="0"/>
                </a:lnTo>
                <a:lnTo>
                  <a:pt x="10664504" y="8051701"/>
                </a:lnTo>
                <a:lnTo>
                  <a:pt x="0" y="80517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882456" y="3163752"/>
            <a:ext cx="6218002" cy="7123248"/>
          </a:xfrm>
          <a:custGeom>
            <a:avLst/>
            <a:gdLst/>
            <a:ahLst/>
            <a:cxnLst/>
            <a:rect l="l" t="t" r="r" b="b"/>
            <a:pathLst>
              <a:path w="6218002" h="7123248">
                <a:moveTo>
                  <a:pt x="0" y="0"/>
                </a:moveTo>
                <a:lnTo>
                  <a:pt x="6218002" y="0"/>
                </a:lnTo>
                <a:lnTo>
                  <a:pt x="6218002" y="7123248"/>
                </a:lnTo>
                <a:lnTo>
                  <a:pt x="0" y="71232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2688982" y="9170656"/>
            <a:ext cx="36760613" cy="1116344"/>
            <a:chOff x="0" y="0"/>
            <a:chExt cx="49014151" cy="1488459"/>
          </a:xfrm>
        </p:grpSpPr>
        <p:sp>
          <p:nvSpPr>
            <p:cNvPr id="5" name="Freeform 5"/>
            <p:cNvSpPr/>
            <p:nvPr/>
          </p:nvSpPr>
          <p:spPr>
            <a:xfrm>
              <a:off x="2383574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3835749"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2826524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32491545"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6878767"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40947051"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44127344"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905952"/>
            <a:ext cx="12255793" cy="1780540"/>
          </a:xfrm>
          <a:prstGeom prst="rect">
            <a:avLst/>
          </a:prstGeom>
        </p:spPr>
        <p:txBody>
          <a:bodyPr lIns="0" tIns="0" rIns="0" bIns="0" rtlCol="0" anchor="t">
            <a:spAutoFit/>
          </a:bodyPr>
          <a:lstStyle/>
          <a:p>
            <a:pPr>
              <a:lnSpc>
                <a:spcPts val="4759"/>
              </a:lnSpc>
              <a:spcBef>
                <a:spcPct val="0"/>
              </a:spcBef>
            </a:pPr>
            <a:r>
              <a:rPr lang="en-US" sz="3399">
                <a:solidFill>
                  <a:srgbClr val="000000"/>
                </a:solidFill>
                <a:latin typeface="Canva Sans"/>
              </a:rPr>
              <a:t>We have used secondary data for our research </a:t>
            </a:r>
          </a:p>
          <a:p>
            <a:pPr>
              <a:lnSpc>
                <a:spcPts val="4759"/>
              </a:lnSpc>
              <a:spcBef>
                <a:spcPct val="0"/>
              </a:spcBef>
            </a:pPr>
            <a:r>
              <a:rPr lang="en-US" sz="3399">
                <a:solidFill>
                  <a:srgbClr val="000000"/>
                </a:solidFill>
                <a:latin typeface="Canva Sans"/>
              </a:rPr>
              <a:t>Source: </a:t>
            </a:r>
            <a:r>
              <a:rPr lang="en-US" sz="3399" u="sng">
                <a:solidFill>
                  <a:srgbClr val="15B0F8"/>
                </a:solidFill>
                <a:latin typeface="Canva Sans"/>
                <a:hlinkClick r:id="rId2" tooltip="https://stats.espncricinfo.com/ci/engine/stats/index.html"/>
              </a:rPr>
              <a:t>https://stats.espncricinfo.com/ci/engine/stats/index.html</a:t>
            </a:r>
          </a:p>
        </p:txBody>
      </p:sp>
      <p:sp>
        <p:nvSpPr>
          <p:cNvPr id="3" name="Freeform 3"/>
          <p:cNvSpPr/>
          <p:nvPr/>
        </p:nvSpPr>
        <p:spPr>
          <a:xfrm flipH="1">
            <a:off x="11955250" y="3686492"/>
            <a:ext cx="5304050" cy="7072067"/>
          </a:xfrm>
          <a:custGeom>
            <a:avLst/>
            <a:gdLst/>
            <a:ahLst/>
            <a:cxnLst/>
            <a:rect l="l" t="t" r="r" b="b"/>
            <a:pathLst>
              <a:path w="5304050" h="7072067">
                <a:moveTo>
                  <a:pt x="5304050" y="0"/>
                </a:moveTo>
                <a:lnTo>
                  <a:pt x="0" y="0"/>
                </a:lnTo>
                <a:lnTo>
                  <a:pt x="0" y="7072068"/>
                </a:lnTo>
                <a:lnTo>
                  <a:pt x="5304050" y="7072068"/>
                </a:lnTo>
                <a:lnTo>
                  <a:pt x="530405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595801" y="9170656"/>
            <a:ext cx="18883801" cy="1116344"/>
            <a:chOff x="0" y="0"/>
            <a:chExt cx="25178402" cy="1488459"/>
          </a:xfrm>
        </p:grpSpPr>
        <p:sp>
          <p:nvSpPr>
            <p:cNvPr id="5" name="Freeform 5"/>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2" name="Group 12"/>
          <p:cNvGrpSpPr/>
          <p:nvPr/>
        </p:nvGrpSpPr>
        <p:grpSpPr>
          <a:xfrm>
            <a:off x="-576751" y="9170656"/>
            <a:ext cx="18883801" cy="1116344"/>
            <a:chOff x="0" y="0"/>
            <a:chExt cx="25178402" cy="1488459"/>
          </a:xfrm>
        </p:grpSpPr>
        <p:sp>
          <p:nvSpPr>
            <p:cNvPr id="13" name="Freeform 1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20" name="TextBox 20"/>
          <p:cNvSpPr txBox="1"/>
          <p:nvPr/>
        </p:nvSpPr>
        <p:spPr>
          <a:xfrm>
            <a:off x="1028700" y="428779"/>
            <a:ext cx="1567220" cy="999816"/>
          </a:xfrm>
          <a:prstGeom prst="rect">
            <a:avLst/>
          </a:prstGeom>
        </p:spPr>
        <p:txBody>
          <a:bodyPr lIns="0" tIns="0" rIns="0" bIns="0" rtlCol="0" anchor="t">
            <a:spAutoFit/>
          </a:bodyPr>
          <a:lstStyle/>
          <a:p>
            <a:pPr marL="0" lvl="0" indent="0" algn="l">
              <a:lnSpc>
                <a:spcPts val="7367"/>
              </a:lnSpc>
              <a:spcBef>
                <a:spcPct val="0"/>
              </a:spcBef>
            </a:pPr>
            <a:r>
              <a:rPr lang="en-US" sz="5262" u="none" strike="noStrike">
                <a:solidFill>
                  <a:srgbClr val="004AAD"/>
                </a:solidFill>
                <a:latin typeface="Champion"/>
              </a:rPr>
              <a:t>DATA</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2711" y="1028700"/>
            <a:ext cx="17491657" cy="7831095"/>
            <a:chOff x="0" y="0"/>
            <a:chExt cx="23322209" cy="10441461"/>
          </a:xfrm>
        </p:grpSpPr>
        <p:sp>
          <p:nvSpPr>
            <p:cNvPr id="3" name="Freeform 3"/>
            <p:cNvSpPr/>
            <p:nvPr/>
          </p:nvSpPr>
          <p:spPr>
            <a:xfrm>
              <a:off x="0" y="0"/>
              <a:ext cx="21528785" cy="10441461"/>
            </a:xfrm>
            <a:custGeom>
              <a:avLst/>
              <a:gdLst/>
              <a:ahLst/>
              <a:cxnLst/>
              <a:rect l="l" t="t" r="r" b="b"/>
              <a:pathLst>
                <a:path w="21528785" h="10441461">
                  <a:moveTo>
                    <a:pt x="0" y="0"/>
                  </a:moveTo>
                  <a:lnTo>
                    <a:pt x="21528785" y="0"/>
                  </a:lnTo>
                  <a:lnTo>
                    <a:pt x="21528785" y="10441461"/>
                  </a:lnTo>
                  <a:lnTo>
                    <a:pt x="0" y="10441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681409" y="3041859"/>
              <a:ext cx="21640800" cy="6421966"/>
            </a:xfrm>
            <a:prstGeom prst="rect">
              <a:avLst/>
            </a:prstGeom>
          </p:spPr>
          <p:txBody>
            <a:bodyPr lIns="0" tIns="0" rIns="0" bIns="0" rtlCol="0" anchor="t">
              <a:spAutoFit/>
            </a:bodyPr>
            <a:lstStyle/>
            <a:p>
              <a:pPr algn="ctr">
                <a:lnSpc>
                  <a:spcPts val="19600"/>
                </a:lnSpc>
                <a:spcBef>
                  <a:spcPct val="0"/>
                </a:spcBef>
              </a:pPr>
              <a:r>
                <a:rPr lang="en-US" sz="14000">
                  <a:solidFill>
                    <a:srgbClr val="000000"/>
                  </a:solidFill>
                  <a:latin typeface="Intro Rust"/>
                </a:rPr>
                <a:t>STATISTICAL ANALYSIS</a:t>
              </a:r>
            </a:p>
          </p:txBody>
        </p:sp>
      </p:grpSp>
      <p:grpSp>
        <p:nvGrpSpPr>
          <p:cNvPr id="5" name="Group 2">
            <a:extLst>
              <a:ext uri="{FF2B5EF4-FFF2-40B4-BE49-F238E27FC236}">
                <a16:creationId xmlns:a16="http://schemas.microsoft.com/office/drawing/2014/main" id="{EC4135E2-513B-E926-BA3E-10A03D4A7A5B}"/>
              </a:ext>
            </a:extLst>
          </p:cNvPr>
          <p:cNvGrpSpPr/>
          <p:nvPr/>
        </p:nvGrpSpPr>
        <p:grpSpPr>
          <a:xfrm>
            <a:off x="-576751" y="9170656"/>
            <a:ext cx="18883801" cy="1116344"/>
            <a:chOff x="0" y="0"/>
            <a:chExt cx="25178402" cy="1488459"/>
          </a:xfrm>
        </p:grpSpPr>
        <p:sp>
          <p:nvSpPr>
            <p:cNvPr id="6" name="Freeform 3">
              <a:extLst>
                <a:ext uri="{FF2B5EF4-FFF2-40B4-BE49-F238E27FC236}">
                  <a16:creationId xmlns:a16="http://schemas.microsoft.com/office/drawing/2014/main" id="{DC14981A-ACAB-2952-97A7-AA0F1826EE5B}"/>
                </a:ext>
              </a:extLst>
            </p:cNvPr>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4">
              <a:extLst>
                <a:ext uri="{FF2B5EF4-FFF2-40B4-BE49-F238E27FC236}">
                  <a16:creationId xmlns:a16="http://schemas.microsoft.com/office/drawing/2014/main" id="{39DB1078-3FE2-387D-4F5F-58E359F34B02}"/>
                </a:ext>
              </a:extLst>
            </p:cNvPr>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5">
              <a:extLst>
                <a:ext uri="{FF2B5EF4-FFF2-40B4-BE49-F238E27FC236}">
                  <a16:creationId xmlns:a16="http://schemas.microsoft.com/office/drawing/2014/main" id="{57E8E03B-BE63-A4D5-6411-CDD81DA16B36}"/>
                </a:ext>
              </a:extLst>
            </p:cNvPr>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6">
              <a:extLst>
                <a:ext uri="{FF2B5EF4-FFF2-40B4-BE49-F238E27FC236}">
                  <a16:creationId xmlns:a16="http://schemas.microsoft.com/office/drawing/2014/main" id="{E9AD2BCE-BC1A-A5BE-B9C1-1C5636657A37}"/>
                </a:ext>
              </a:extLst>
            </p:cNvPr>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7">
              <a:extLst>
                <a:ext uri="{FF2B5EF4-FFF2-40B4-BE49-F238E27FC236}">
                  <a16:creationId xmlns:a16="http://schemas.microsoft.com/office/drawing/2014/main" id="{EEF82025-9D03-9D26-1F7A-C4724E43D814}"/>
                </a:ext>
              </a:extLst>
            </p:cNvPr>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8">
              <a:extLst>
                <a:ext uri="{FF2B5EF4-FFF2-40B4-BE49-F238E27FC236}">
                  <a16:creationId xmlns:a16="http://schemas.microsoft.com/office/drawing/2014/main" id="{7C086880-788B-89EB-9329-CE470F31F78A}"/>
                </a:ext>
              </a:extLst>
            </p:cNvPr>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9">
              <a:extLst>
                <a:ext uri="{FF2B5EF4-FFF2-40B4-BE49-F238E27FC236}">
                  <a16:creationId xmlns:a16="http://schemas.microsoft.com/office/drawing/2014/main" id="{27CEF11C-3ED2-C642-EED5-5BBB8F4F472B}"/>
                </a:ext>
              </a:extLst>
            </p:cNvPr>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AutoShape 10"/>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sp>
        <p:nvSpPr>
          <p:cNvPr id="11" name="Freeform 11"/>
          <p:cNvSpPr/>
          <p:nvPr/>
        </p:nvSpPr>
        <p:spPr>
          <a:xfrm>
            <a:off x="12183074" y="1468389"/>
            <a:ext cx="5147041" cy="2753667"/>
          </a:xfrm>
          <a:custGeom>
            <a:avLst/>
            <a:gdLst/>
            <a:ahLst/>
            <a:cxnLst/>
            <a:rect l="l" t="t" r="r" b="b"/>
            <a:pathLst>
              <a:path w="5147041" h="2753667">
                <a:moveTo>
                  <a:pt x="0" y="0"/>
                </a:moveTo>
                <a:lnTo>
                  <a:pt x="5147041" y="0"/>
                </a:lnTo>
                <a:lnTo>
                  <a:pt x="5147041" y="2753667"/>
                </a:lnTo>
                <a:lnTo>
                  <a:pt x="0" y="27536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340195" y="158962"/>
            <a:ext cx="17279333" cy="706120"/>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1</a:t>
            </a:r>
            <a:r>
              <a:rPr lang="en-US" sz="3699" u="none" strike="noStrike">
                <a:solidFill>
                  <a:srgbClr val="004AAD"/>
                </a:solidFill>
                <a:latin typeface="Champion"/>
              </a:rPr>
              <a:t>)CHI SQUARE TEST OF INDEPENDENCE OF VENUE AND OUTCOME OF THE MATCH</a:t>
            </a:r>
          </a:p>
        </p:txBody>
      </p:sp>
      <p:grpSp>
        <p:nvGrpSpPr>
          <p:cNvPr id="15" name="Group 15"/>
          <p:cNvGrpSpPr/>
          <p:nvPr/>
        </p:nvGrpSpPr>
        <p:grpSpPr>
          <a:xfrm>
            <a:off x="337737" y="4365306"/>
            <a:ext cx="6957536" cy="2128750"/>
            <a:chOff x="0" y="-142875"/>
            <a:chExt cx="9276715" cy="2838332"/>
          </a:xfrm>
        </p:grpSpPr>
        <mc:AlternateContent xmlns:mc="http://schemas.openxmlformats.org/markup-compatibility/2006" xmlns:a14="http://schemas.microsoft.com/office/drawing/2010/main">
          <mc:Choice Requires="a14">
            <p:sp>
              <p:nvSpPr>
                <p:cNvPr id="16" name="TextBox 16"/>
                <p:cNvSpPr txBox="1"/>
                <p:nvPr/>
              </p:nvSpPr>
              <p:spPr>
                <a:xfrm>
                  <a:off x="0" y="1074843"/>
                  <a:ext cx="9276715" cy="1620614"/>
                </a:xfrm>
                <a:prstGeom prst="rect">
                  <a:avLst/>
                </a:prstGeom>
              </p:spPr>
              <p:txBody>
                <a:bodyPr lIns="0" tIns="0" rIns="0" bIns="0" rtlCol="0" anchor="t">
                  <a:spAutoFit/>
                </a:bodyPr>
                <a:lstStyle/>
                <a:p>
                  <a:pPr marL="0" lvl="0" indent="0" algn="l">
                    <a:lnSpc>
                      <a:spcPts val="4899"/>
                    </a:lnSpc>
                    <a:spcBef>
                      <a:spcPct val="0"/>
                    </a:spcBef>
                  </a:pPr>
                  <a:r>
                    <a:rPr lang="en-US" sz="3499" u="none" strike="noStrike" dirty="0">
                      <a:solidFill>
                        <a:srgbClr val="000000"/>
                      </a:solidFill>
                      <a:latin typeface="Canva Sans Italics"/>
                    </a:rPr>
                    <a:t>1)</a:t>
                  </a:r>
                  <a:r>
                    <a:rPr lang="en-IN" sz="3499" dirty="0">
                      <a:solidFill>
                        <a:srgbClr val="000000"/>
                      </a:solidFill>
                    </a:rPr>
                    <a:t> </a:t>
                  </a:r>
                  <a14:m>
                    <m:oMath xmlns:m="http://schemas.openxmlformats.org/officeDocument/2006/math">
                      <m:r>
                        <a:rPr lang="en-IN" sz="3499">
                          <a:solidFill>
                            <a:srgbClr val="000000"/>
                          </a:solidFill>
                          <a:latin typeface="Cambria Math" panose="02040503050406030204" pitchFamily="18" charset="0"/>
                        </a:rPr>
                        <m:t>𝑁</m:t>
                      </m:r>
                      <m:r>
                        <a:rPr lang="en-IN" sz="3499">
                          <a:solidFill>
                            <a:srgbClr val="000000"/>
                          </a:solidFill>
                          <a:latin typeface="Cambria Math" panose="02040503050406030204" pitchFamily="18" charset="0"/>
                        </a:rPr>
                        <m:t>≥50</m:t>
                      </m:r>
                    </m:oMath>
                  </a14:m>
                  <a:endParaRPr lang="en-US" sz="3499" dirty="0">
                    <a:solidFill>
                      <a:srgbClr val="000000"/>
                    </a:solidFill>
                    <a:latin typeface="Canva Sans Italics"/>
                  </a:endParaRPr>
                </a:p>
                <a:p>
                  <a:pPr marL="0" lvl="0" indent="0" algn="l">
                    <a:lnSpc>
                      <a:spcPts val="4899"/>
                    </a:lnSpc>
                    <a:spcBef>
                      <a:spcPct val="0"/>
                    </a:spcBef>
                  </a:pPr>
                  <a:r>
                    <a:rPr lang="en-US" sz="3499" u="none" strike="noStrike" dirty="0">
                      <a:solidFill>
                        <a:srgbClr val="000000"/>
                      </a:solidFill>
                      <a:latin typeface="Canva Sans Italics"/>
                    </a:rPr>
                    <a:t>2)Both variables are categorical</a:t>
                  </a:r>
                </a:p>
              </p:txBody>
            </p:sp>
          </mc:Choice>
          <mc:Fallback xmlns="">
            <p:sp>
              <p:nvSpPr>
                <p:cNvPr id="16" name="TextBox 16"/>
                <p:cNvSpPr txBox="1">
                  <a:spLocks noRot="1" noChangeAspect="1" noMove="1" noResize="1" noEditPoints="1" noAdjustHandles="1" noChangeArrowheads="1" noChangeShapeType="1" noTextEdit="1"/>
                </p:cNvSpPr>
                <p:nvPr/>
              </p:nvSpPr>
              <p:spPr>
                <a:xfrm>
                  <a:off x="0" y="1074843"/>
                  <a:ext cx="9276715" cy="1620614"/>
                </a:xfrm>
                <a:prstGeom prst="rect">
                  <a:avLst/>
                </a:prstGeom>
                <a:blipFill>
                  <a:blip r:embed="rId6"/>
                  <a:stretch>
                    <a:fillRect l="-3853" t="-7538" r="-3853" b="-21608"/>
                  </a:stretch>
                </a:blipFill>
              </p:spPr>
              <p:txBody>
                <a:bodyPr/>
                <a:lstStyle/>
                <a:p>
                  <a:r>
                    <a:rPr lang="en-IN">
                      <a:noFill/>
                    </a:rPr>
                    <a:t> </a:t>
                  </a:r>
                </a:p>
              </p:txBody>
            </p:sp>
          </mc:Fallback>
        </mc:AlternateContent>
        <p:sp>
          <p:nvSpPr>
            <p:cNvPr id="17" name="TextBox 17"/>
            <p:cNvSpPr txBox="1"/>
            <p:nvPr/>
          </p:nvSpPr>
          <p:spPr>
            <a:xfrm>
              <a:off x="0" y="-142875"/>
              <a:ext cx="4562872" cy="742768"/>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grpSp>
      <p:grpSp>
        <p:nvGrpSpPr>
          <p:cNvPr id="20" name="Group 19">
            <a:extLst>
              <a:ext uri="{FF2B5EF4-FFF2-40B4-BE49-F238E27FC236}">
                <a16:creationId xmlns:a16="http://schemas.microsoft.com/office/drawing/2014/main" id="{AFD93F65-02F9-AE61-C568-CADCD1FA1A54}"/>
              </a:ext>
            </a:extLst>
          </p:cNvPr>
          <p:cNvGrpSpPr/>
          <p:nvPr/>
        </p:nvGrpSpPr>
        <p:grpSpPr>
          <a:xfrm>
            <a:off x="391399" y="1461678"/>
            <a:ext cx="10910593" cy="1809345"/>
            <a:chOff x="391399" y="1461678"/>
            <a:chExt cx="10910593" cy="1809345"/>
          </a:xfrm>
        </p:grpSpPr>
        <p:sp>
          <p:nvSpPr>
            <p:cNvPr id="21" name="Freeform 18">
              <a:extLst>
                <a:ext uri="{FF2B5EF4-FFF2-40B4-BE49-F238E27FC236}">
                  <a16:creationId xmlns:a16="http://schemas.microsoft.com/office/drawing/2014/main" id="{3B41B31E-EC1A-08E9-8E50-0F4ABA48F069}"/>
                </a:ext>
              </a:extLst>
            </p:cNvPr>
            <p:cNvSpPr/>
            <p:nvPr/>
          </p:nvSpPr>
          <p:spPr>
            <a:xfrm>
              <a:off x="515250" y="1461678"/>
              <a:ext cx="10662892" cy="991493"/>
            </a:xfrm>
            <a:custGeom>
              <a:avLst/>
              <a:gdLst/>
              <a:ahLst/>
              <a:cxnLst/>
              <a:rect l="l" t="t" r="r" b="b"/>
              <a:pathLst>
                <a:path w="14217188" h="1321990">
                  <a:moveTo>
                    <a:pt x="0" y="0"/>
                  </a:moveTo>
                  <a:lnTo>
                    <a:pt x="14217188" y="0"/>
                  </a:lnTo>
                  <a:lnTo>
                    <a:pt x="14217188" y="1321990"/>
                  </a:lnTo>
                  <a:lnTo>
                    <a:pt x="0" y="1321990"/>
                  </a:lnTo>
                  <a:lnTo>
                    <a:pt x="0" y="0"/>
                  </a:lnTo>
                  <a:close/>
                </a:path>
              </a:pathLst>
            </a:custGeom>
            <a:blipFill>
              <a:blip r:embed="rId7"/>
              <a:stretch>
                <a:fillRect/>
              </a:stretch>
            </a:blipFill>
          </p:spPr>
        </p:sp>
        <p:sp>
          <p:nvSpPr>
            <p:cNvPr id="22" name="Freeform 19">
              <a:extLst>
                <a:ext uri="{FF2B5EF4-FFF2-40B4-BE49-F238E27FC236}">
                  <a16:creationId xmlns:a16="http://schemas.microsoft.com/office/drawing/2014/main" id="{B3039831-418D-07C4-63E7-DA04FE44EEAD}"/>
                </a:ext>
              </a:extLst>
            </p:cNvPr>
            <p:cNvSpPr/>
            <p:nvPr/>
          </p:nvSpPr>
          <p:spPr>
            <a:xfrm>
              <a:off x="391399" y="2422720"/>
              <a:ext cx="10910593" cy="848303"/>
            </a:xfrm>
            <a:custGeom>
              <a:avLst/>
              <a:gdLst/>
              <a:ahLst/>
              <a:cxnLst/>
              <a:rect l="l" t="t" r="r" b="b"/>
              <a:pathLst>
                <a:path w="14547457" h="1131070">
                  <a:moveTo>
                    <a:pt x="0" y="0"/>
                  </a:moveTo>
                  <a:lnTo>
                    <a:pt x="14547457" y="0"/>
                  </a:lnTo>
                  <a:lnTo>
                    <a:pt x="14547457" y="1131071"/>
                  </a:lnTo>
                  <a:lnTo>
                    <a:pt x="0" y="1131071"/>
                  </a:lnTo>
                  <a:lnTo>
                    <a:pt x="0" y="0"/>
                  </a:lnTo>
                  <a:close/>
                </a:path>
              </a:pathLst>
            </a:custGeom>
            <a:blipFill>
              <a:blip r:embed="rId8"/>
              <a:stretch>
                <a:fillRect b="-13152"/>
              </a:stretch>
            </a:blipFill>
          </p:spPr>
        </p:sp>
      </p:grpSp>
      <p:sp>
        <p:nvSpPr>
          <p:cNvPr id="23" name="Freeform 22">
            <a:extLst>
              <a:ext uri="{FF2B5EF4-FFF2-40B4-BE49-F238E27FC236}">
                <a16:creationId xmlns:a16="http://schemas.microsoft.com/office/drawing/2014/main" id="{CD900409-4885-1184-715B-4BCC58B21972}"/>
              </a:ext>
            </a:extLst>
          </p:cNvPr>
          <p:cNvSpPr/>
          <p:nvPr/>
        </p:nvSpPr>
        <p:spPr>
          <a:xfrm>
            <a:off x="524304" y="3596171"/>
            <a:ext cx="1707927" cy="620210"/>
          </a:xfrm>
          <a:custGeom>
            <a:avLst/>
            <a:gdLst/>
            <a:ahLst/>
            <a:cxnLst/>
            <a:rect l="l" t="t" r="r" b="b"/>
            <a:pathLst>
              <a:path w="2277236" h="826946">
                <a:moveTo>
                  <a:pt x="0" y="0"/>
                </a:moveTo>
                <a:lnTo>
                  <a:pt x="2277236" y="0"/>
                </a:lnTo>
                <a:lnTo>
                  <a:pt x="2277236" y="826946"/>
                </a:lnTo>
                <a:lnTo>
                  <a:pt x="0" y="826946"/>
                </a:lnTo>
                <a:lnTo>
                  <a:pt x="0" y="0"/>
                </a:lnTo>
                <a:close/>
              </a:path>
            </a:pathLst>
          </a:custGeom>
          <a:blipFill>
            <a:blip r:embed="rId9"/>
            <a:stretch>
              <a:fillRect t="-31702"/>
            </a:stretch>
          </a:blipFill>
        </p:spPr>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AutoShape 10"/>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grpSp>
        <p:nvGrpSpPr>
          <p:cNvPr id="11" name="Group 11"/>
          <p:cNvGrpSpPr/>
          <p:nvPr/>
        </p:nvGrpSpPr>
        <p:grpSpPr>
          <a:xfrm>
            <a:off x="11806872" y="5613957"/>
            <a:ext cx="5899445" cy="3556698"/>
            <a:chOff x="0" y="0"/>
            <a:chExt cx="7865927" cy="4742264"/>
          </a:xfrm>
        </p:grpSpPr>
        <p:sp>
          <p:nvSpPr>
            <p:cNvPr id="12" name="Freeform 12"/>
            <p:cNvSpPr/>
            <p:nvPr/>
          </p:nvSpPr>
          <p:spPr>
            <a:xfrm>
              <a:off x="888101" y="0"/>
              <a:ext cx="5983182" cy="2626103"/>
            </a:xfrm>
            <a:custGeom>
              <a:avLst/>
              <a:gdLst/>
              <a:ahLst/>
              <a:cxnLst/>
              <a:rect l="l" t="t" r="r" b="b"/>
              <a:pathLst>
                <a:path w="5983182" h="2626103">
                  <a:moveTo>
                    <a:pt x="0" y="0"/>
                  </a:moveTo>
                  <a:lnTo>
                    <a:pt x="5983182" y="0"/>
                  </a:lnTo>
                  <a:lnTo>
                    <a:pt x="5983182" y="2626103"/>
                  </a:lnTo>
                  <a:lnTo>
                    <a:pt x="0" y="2626103"/>
                  </a:lnTo>
                  <a:lnTo>
                    <a:pt x="0" y="0"/>
                  </a:lnTo>
                  <a:close/>
                </a:path>
              </a:pathLst>
            </a:custGeom>
            <a:blipFill>
              <a:blip r:embed="rId4"/>
              <a:stretch>
                <a:fillRect/>
              </a:stretch>
            </a:blipFill>
          </p:spPr>
        </p:sp>
        <p:sp>
          <p:nvSpPr>
            <p:cNvPr id="13" name="Freeform 13"/>
            <p:cNvSpPr/>
            <p:nvPr/>
          </p:nvSpPr>
          <p:spPr>
            <a:xfrm>
              <a:off x="1907456" y="4088832"/>
              <a:ext cx="5958470" cy="653433"/>
            </a:xfrm>
            <a:custGeom>
              <a:avLst/>
              <a:gdLst/>
              <a:ahLst/>
              <a:cxnLst/>
              <a:rect l="l" t="t" r="r" b="b"/>
              <a:pathLst>
                <a:path w="5958470" h="653433">
                  <a:moveTo>
                    <a:pt x="0" y="0"/>
                  </a:moveTo>
                  <a:lnTo>
                    <a:pt x="5958471" y="0"/>
                  </a:lnTo>
                  <a:lnTo>
                    <a:pt x="5958471" y="653432"/>
                  </a:lnTo>
                  <a:lnTo>
                    <a:pt x="0" y="653432"/>
                  </a:lnTo>
                  <a:lnTo>
                    <a:pt x="0" y="0"/>
                  </a:lnTo>
                  <a:close/>
                </a:path>
              </a:pathLst>
            </a:custGeom>
            <a:blipFill>
              <a:blip r:embed="rId5"/>
              <a:stretch>
                <a:fillRect t="-72097" b="-29439"/>
              </a:stretch>
            </a:blipFill>
          </p:spPr>
        </p:sp>
        <p:sp>
          <p:nvSpPr>
            <p:cNvPr id="14" name="Freeform 14"/>
            <p:cNvSpPr/>
            <p:nvPr/>
          </p:nvSpPr>
          <p:spPr>
            <a:xfrm>
              <a:off x="0" y="3145112"/>
              <a:ext cx="7865927" cy="685375"/>
            </a:xfrm>
            <a:custGeom>
              <a:avLst/>
              <a:gdLst/>
              <a:ahLst/>
              <a:cxnLst/>
              <a:rect l="l" t="t" r="r" b="b"/>
              <a:pathLst>
                <a:path w="7865927" h="685375">
                  <a:moveTo>
                    <a:pt x="0" y="0"/>
                  </a:moveTo>
                  <a:lnTo>
                    <a:pt x="7865927" y="0"/>
                  </a:lnTo>
                  <a:lnTo>
                    <a:pt x="7865927" y="685375"/>
                  </a:lnTo>
                  <a:lnTo>
                    <a:pt x="0" y="685375"/>
                  </a:lnTo>
                  <a:lnTo>
                    <a:pt x="0" y="0"/>
                  </a:lnTo>
                  <a:close/>
                </a:path>
              </a:pathLst>
            </a:custGeom>
            <a:blipFill>
              <a:blip r:embed="rId6"/>
              <a:stretch>
                <a:fillRect t="-35076" b="-35726"/>
              </a:stretch>
            </a:blipFill>
          </p:spPr>
        </p:sp>
      </p:grpSp>
      <p:sp>
        <p:nvSpPr>
          <p:cNvPr id="15" name="Freeform 15"/>
          <p:cNvSpPr/>
          <p:nvPr/>
        </p:nvSpPr>
        <p:spPr>
          <a:xfrm>
            <a:off x="12183074" y="1468389"/>
            <a:ext cx="5147041" cy="2753667"/>
          </a:xfrm>
          <a:custGeom>
            <a:avLst/>
            <a:gdLst/>
            <a:ahLst/>
            <a:cxnLst/>
            <a:rect l="l" t="t" r="r" b="b"/>
            <a:pathLst>
              <a:path w="5147041" h="2753667">
                <a:moveTo>
                  <a:pt x="0" y="0"/>
                </a:moveTo>
                <a:lnTo>
                  <a:pt x="5147041" y="0"/>
                </a:lnTo>
                <a:lnTo>
                  <a:pt x="5147041" y="2753667"/>
                </a:lnTo>
                <a:lnTo>
                  <a:pt x="0" y="27536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TextBox 16"/>
          <p:cNvSpPr txBox="1"/>
          <p:nvPr/>
        </p:nvSpPr>
        <p:spPr>
          <a:xfrm>
            <a:off x="340195" y="158962"/>
            <a:ext cx="17279333" cy="706120"/>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1</a:t>
            </a:r>
            <a:r>
              <a:rPr lang="en-US" sz="3699" u="none" strike="noStrike">
                <a:solidFill>
                  <a:srgbClr val="004AAD"/>
                </a:solidFill>
                <a:latin typeface="Champion"/>
              </a:rPr>
              <a:t>)CHI SQUARE TEST OF INDEPENDENCE OF VENUE AND OUTCOME OF THE MATCH</a:t>
            </a:r>
          </a:p>
        </p:txBody>
      </p:sp>
      <p:grpSp>
        <p:nvGrpSpPr>
          <p:cNvPr id="26" name="Group 25">
            <a:extLst>
              <a:ext uri="{FF2B5EF4-FFF2-40B4-BE49-F238E27FC236}">
                <a16:creationId xmlns:a16="http://schemas.microsoft.com/office/drawing/2014/main" id="{20C3F0E7-C877-53A5-AAD6-B8840BD391D3}"/>
              </a:ext>
            </a:extLst>
          </p:cNvPr>
          <p:cNvGrpSpPr/>
          <p:nvPr/>
        </p:nvGrpSpPr>
        <p:grpSpPr>
          <a:xfrm>
            <a:off x="391399" y="1461678"/>
            <a:ext cx="10910593" cy="1809345"/>
            <a:chOff x="391399" y="1461678"/>
            <a:chExt cx="10910593" cy="1809345"/>
          </a:xfrm>
        </p:grpSpPr>
        <p:sp>
          <p:nvSpPr>
            <p:cNvPr id="18" name="Freeform 18"/>
            <p:cNvSpPr/>
            <p:nvPr/>
          </p:nvSpPr>
          <p:spPr>
            <a:xfrm>
              <a:off x="515250" y="1461678"/>
              <a:ext cx="10662892" cy="991493"/>
            </a:xfrm>
            <a:custGeom>
              <a:avLst/>
              <a:gdLst/>
              <a:ahLst/>
              <a:cxnLst/>
              <a:rect l="l" t="t" r="r" b="b"/>
              <a:pathLst>
                <a:path w="14217188" h="1321990">
                  <a:moveTo>
                    <a:pt x="0" y="0"/>
                  </a:moveTo>
                  <a:lnTo>
                    <a:pt x="14217188" y="0"/>
                  </a:lnTo>
                  <a:lnTo>
                    <a:pt x="14217188" y="1321990"/>
                  </a:lnTo>
                  <a:lnTo>
                    <a:pt x="0" y="1321990"/>
                  </a:lnTo>
                  <a:lnTo>
                    <a:pt x="0" y="0"/>
                  </a:lnTo>
                  <a:close/>
                </a:path>
              </a:pathLst>
            </a:custGeom>
            <a:blipFill>
              <a:blip r:embed="rId9"/>
              <a:stretch>
                <a:fillRect/>
              </a:stretch>
            </a:blipFill>
          </p:spPr>
        </p:sp>
        <p:sp>
          <p:nvSpPr>
            <p:cNvPr id="19" name="Freeform 19"/>
            <p:cNvSpPr/>
            <p:nvPr/>
          </p:nvSpPr>
          <p:spPr>
            <a:xfrm>
              <a:off x="391399" y="2422720"/>
              <a:ext cx="10910593" cy="848303"/>
            </a:xfrm>
            <a:custGeom>
              <a:avLst/>
              <a:gdLst/>
              <a:ahLst/>
              <a:cxnLst/>
              <a:rect l="l" t="t" r="r" b="b"/>
              <a:pathLst>
                <a:path w="14547457" h="1131070">
                  <a:moveTo>
                    <a:pt x="0" y="0"/>
                  </a:moveTo>
                  <a:lnTo>
                    <a:pt x="14547457" y="0"/>
                  </a:lnTo>
                  <a:lnTo>
                    <a:pt x="14547457" y="1131071"/>
                  </a:lnTo>
                  <a:lnTo>
                    <a:pt x="0" y="1131071"/>
                  </a:lnTo>
                  <a:lnTo>
                    <a:pt x="0" y="0"/>
                  </a:lnTo>
                  <a:close/>
                </a:path>
              </a:pathLst>
            </a:custGeom>
            <a:blipFill>
              <a:blip r:embed="rId10"/>
              <a:stretch>
                <a:fillRect b="-13152"/>
              </a:stretch>
            </a:blipFill>
          </p:spPr>
        </p:sp>
      </p:grpSp>
      <p:sp>
        <p:nvSpPr>
          <p:cNvPr id="20" name="Freeform 20"/>
          <p:cNvSpPr/>
          <p:nvPr/>
        </p:nvSpPr>
        <p:spPr>
          <a:xfrm>
            <a:off x="391399" y="5377337"/>
            <a:ext cx="5128296" cy="738224"/>
          </a:xfrm>
          <a:custGeom>
            <a:avLst/>
            <a:gdLst/>
            <a:ahLst/>
            <a:cxnLst/>
            <a:rect l="l" t="t" r="r" b="b"/>
            <a:pathLst>
              <a:path w="6837728" h="984299">
                <a:moveTo>
                  <a:pt x="0" y="0"/>
                </a:moveTo>
                <a:lnTo>
                  <a:pt x="6837728" y="0"/>
                </a:lnTo>
                <a:lnTo>
                  <a:pt x="6837728" y="984299"/>
                </a:lnTo>
                <a:lnTo>
                  <a:pt x="0" y="984299"/>
                </a:lnTo>
                <a:lnTo>
                  <a:pt x="0" y="0"/>
                </a:lnTo>
                <a:close/>
              </a:path>
            </a:pathLst>
          </a:custGeom>
          <a:blipFill>
            <a:blip r:embed="rId11"/>
            <a:stretch>
              <a:fillRect t="-25949" b="-23067"/>
            </a:stretch>
          </a:blipFill>
        </p:spPr>
      </p:sp>
      <p:sp>
        <p:nvSpPr>
          <p:cNvPr id="21" name="Freeform 21"/>
          <p:cNvSpPr/>
          <p:nvPr/>
        </p:nvSpPr>
        <p:spPr>
          <a:xfrm>
            <a:off x="51203" y="4159328"/>
            <a:ext cx="10364206" cy="1356065"/>
          </a:xfrm>
          <a:custGeom>
            <a:avLst/>
            <a:gdLst/>
            <a:ahLst/>
            <a:cxnLst/>
            <a:rect l="l" t="t" r="r" b="b"/>
            <a:pathLst>
              <a:path w="13818941" h="1808086">
                <a:moveTo>
                  <a:pt x="0" y="0"/>
                </a:moveTo>
                <a:lnTo>
                  <a:pt x="13818941" y="0"/>
                </a:lnTo>
                <a:lnTo>
                  <a:pt x="13818941" y="1808086"/>
                </a:lnTo>
                <a:lnTo>
                  <a:pt x="0" y="1808086"/>
                </a:lnTo>
                <a:lnTo>
                  <a:pt x="0" y="0"/>
                </a:lnTo>
                <a:close/>
              </a:path>
            </a:pathLst>
          </a:custGeom>
          <a:blipFill>
            <a:blip r:embed="rId12"/>
            <a:stretch>
              <a:fillRect/>
            </a:stretch>
          </a:blipFill>
        </p:spPr>
      </p:sp>
      <p:sp>
        <p:nvSpPr>
          <p:cNvPr id="22" name="Freeform 22"/>
          <p:cNvSpPr/>
          <p:nvPr/>
        </p:nvSpPr>
        <p:spPr>
          <a:xfrm>
            <a:off x="524304" y="3596171"/>
            <a:ext cx="1707927" cy="620210"/>
          </a:xfrm>
          <a:custGeom>
            <a:avLst/>
            <a:gdLst/>
            <a:ahLst/>
            <a:cxnLst/>
            <a:rect l="l" t="t" r="r" b="b"/>
            <a:pathLst>
              <a:path w="2277236" h="826946">
                <a:moveTo>
                  <a:pt x="0" y="0"/>
                </a:moveTo>
                <a:lnTo>
                  <a:pt x="2277236" y="0"/>
                </a:lnTo>
                <a:lnTo>
                  <a:pt x="2277236" y="826946"/>
                </a:lnTo>
                <a:lnTo>
                  <a:pt x="0" y="826946"/>
                </a:lnTo>
                <a:lnTo>
                  <a:pt x="0" y="0"/>
                </a:lnTo>
                <a:close/>
              </a:path>
            </a:pathLst>
          </a:custGeom>
          <a:blipFill>
            <a:blip r:embed="rId13"/>
            <a:stretch>
              <a:fillRect t="-31702"/>
            </a:stretch>
          </a:blipFill>
        </p:spPr>
      </p:sp>
      <p:sp>
        <p:nvSpPr>
          <p:cNvPr id="23" name="TextBox 23"/>
          <p:cNvSpPr txBox="1"/>
          <p:nvPr/>
        </p:nvSpPr>
        <p:spPr>
          <a:xfrm>
            <a:off x="524304" y="7006762"/>
            <a:ext cx="9628823" cy="962342"/>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Canva Sans"/>
              </a:rPr>
              <a:t>Venue and Outcome of a match are independent.ICT has excellent adaptibility.</a:t>
            </a:r>
          </a:p>
        </p:txBody>
      </p:sp>
      <p:sp>
        <p:nvSpPr>
          <p:cNvPr id="24" name="TextBox 24"/>
          <p:cNvSpPr txBox="1"/>
          <p:nvPr/>
        </p:nvSpPr>
        <p:spPr>
          <a:xfrm>
            <a:off x="524304" y="6281853"/>
            <a:ext cx="2476976" cy="467042"/>
          </a:xfrm>
          <a:prstGeom prst="rect">
            <a:avLst/>
          </a:prstGeom>
        </p:spPr>
        <p:txBody>
          <a:bodyPr lIns="0" tIns="0" rIns="0" bIns="0" rtlCol="0" anchor="t">
            <a:spAutoFit/>
          </a:bodyPr>
          <a:lstStyle/>
          <a:p>
            <a:pPr algn="ctr">
              <a:lnSpc>
                <a:spcPts val="3919"/>
              </a:lnSpc>
              <a:spcBef>
                <a:spcPct val="0"/>
              </a:spcBef>
            </a:pPr>
            <a:r>
              <a:rPr lang="en-US" sz="2799" u="sng">
                <a:solidFill>
                  <a:srgbClr val="000000"/>
                </a:solidFill>
                <a:latin typeface="Canva Sans Italics"/>
              </a:rPr>
              <a:t>CONCLUSION:</a:t>
            </a:r>
          </a:p>
        </p:txBody>
      </p:sp>
      <p:sp>
        <p:nvSpPr>
          <p:cNvPr id="25" name="TextBox 25"/>
          <p:cNvSpPr txBox="1"/>
          <p:nvPr/>
        </p:nvSpPr>
        <p:spPr>
          <a:xfrm>
            <a:off x="11806872" y="5057775"/>
            <a:ext cx="2198965" cy="688974"/>
          </a:xfrm>
          <a:prstGeom prst="rect">
            <a:avLst/>
          </a:prstGeom>
        </p:spPr>
        <p:txBody>
          <a:bodyPr lIns="0" tIns="0" rIns="0" bIns="0" rtlCol="0" anchor="t">
            <a:spAutoFit/>
          </a:bodyPr>
          <a:lstStyle/>
          <a:p>
            <a:pPr algn="ctr">
              <a:lnSpc>
                <a:spcPts val="5600"/>
              </a:lnSpc>
            </a:pPr>
            <a:r>
              <a:rPr lang="en-US" sz="4000" u="sng">
                <a:solidFill>
                  <a:srgbClr val="000000"/>
                </a:solidFill>
                <a:latin typeface="Canva Sans Italics"/>
              </a:rPr>
              <a:t>Formula:</a:t>
            </a: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6751" y="9170656"/>
            <a:ext cx="18883801" cy="1116344"/>
            <a:chOff x="0" y="0"/>
            <a:chExt cx="25178402" cy="1488459"/>
          </a:xfrm>
        </p:grpSpPr>
        <p:sp>
          <p:nvSpPr>
            <p:cNvPr id="3" name="Freeform 3"/>
            <p:cNvSpPr/>
            <p:nvPr/>
          </p:nvSpPr>
          <p:spPr>
            <a:xfrm>
              <a:off x="0"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0"/>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429498" y="40187"/>
              <a:ext cx="4886806" cy="1448272"/>
            </a:xfrm>
            <a:custGeom>
              <a:avLst/>
              <a:gdLst/>
              <a:ahLst/>
              <a:cxnLst/>
              <a:rect l="l" t="t" r="r" b="b"/>
              <a:pathLst>
                <a:path w="4886806" h="1448272">
                  <a:moveTo>
                    <a:pt x="0" y="0"/>
                  </a:moveTo>
                  <a:lnTo>
                    <a:pt x="4886807" y="0"/>
                  </a:lnTo>
                  <a:lnTo>
                    <a:pt x="4886807"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55797"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043019"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7111303"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0291596" y="40187"/>
              <a:ext cx="4886806" cy="1448272"/>
            </a:xfrm>
            <a:custGeom>
              <a:avLst/>
              <a:gdLst/>
              <a:ahLst/>
              <a:cxnLst/>
              <a:rect l="l" t="t" r="r" b="b"/>
              <a:pathLst>
                <a:path w="4886806" h="1448272">
                  <a:moveTo>
                    <a:pt x="0" y="0"/>
                  </a:moveTo>
                  <a:lnTo>
                    <a:pt x="4886806" y="0"/>
                  </a:lnTo>
                  <a:lnTo>
                    <a:pt x="4886806" y="1448272"/>
                  </a:lnTo>
                  <a:lnTo>
                    <a:pt x="0" y="14482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AutoShape 10"/>
          <p:cNvSpPr/>
          <p:nvPr/>
        </p:nvSpPr>
        <p:spPr>
          <a:xfrm flipH="1">
            <a:off x="11440874" y="1322680"/>
            <a:ext cx="22315" cy="7641641"/>
          </a:xfrm>
          <a:prstGeom prst="line">
            <a:avLst/>
          </a:prstGeom>
          <a:ln w="38100" cap="flat">
            <a:solidFill>
              <a:srgbClr val="000000"/>
            </a:solidFill>
            <a:prstDash val="solid"/>
            <a:headEnd type="none" w="sm" len="sm"/>
            <a:tailEnd type="none" w="sm" len="sm"/>
          </a:ln>
        </p:spPr>
      </p:sp>
      <p:sp>
        <p:nvSpPr>
          <p:cNvPr id="11" name="Freeform 11"/>
          <p:cNvSpPr/>
          <p:nvPr/>
        </p:nvSpPr>
        <p:spPr>
          <a:xfrm>
            <a:off x="473101" y="3658898"/>
            <a:ext cx="1707927" cy="620210"/>
          </a:xfrm>
          <a:custGeom>
            <a:avLst/>
            <a:gdLst/>
            <a:ahLst/>
            <a:cxnLst/>
            <a:rect l="l" t="t" r="r" b="b"/>
            <a:pathLst>
              <a:path w="1707927" h="620210">
                <a:moveTo>
                  <a:pt x="0" y="0"/>
                </a:moveTo>
                <a:lnTo>
                  <a:pt x="1707927" y="0"/>
                </a:lnTo>
                <a:lnTo>
                  <a:pt x="1707927" y="620209"/>
                </a:lnTo>
                <a:lnTo>
                  <a:pt x="0" y="620209"/>
                </a:lnTo>
                <a:lnTo>
                  <a:pt x="0" y="0"/>
                </a:lnTo>
                <a:close/>
              </a:path>
            </a:pathLst>
          </a:custGeom>
          <a:blipFill>
            <a:blip r:embed="rId4"/>
            <a:stretch>
              <a:fillRect t="-31702"/>
            </a:stretch>
          </a:blipFill>
        </p:spPr>
      </p:sp>
      <p:grpSp>
        <p:nvGrpSpPr>
          <p:cNvPr id="12" name="Group 12"/>
          <p:cNvGrpSpPr/>
          <p:nvPr/>
        </p:nvGrpSpPr>
        <p:grpSpPr>
          <a:xfrm>
            <a:off x="12133792" y="2190653"/>
            <a:ext cx="5899445" cy="3556698"/>
            <a:chOff x="0" y="0"/>
            <a:chExt cx="7865927" cy="4742264"/>
          </a:xfrm>
        </p:grpSpPr>
        <p:sp>
          <p:nvSpPr>
            <p:cNvPr id="13" name="Freeform 13"/>
            <p:cNvSpPr/>
            <p:nvPr/>
          </p:nvSpPr>
          <p:spPr>
            <a:xfrm>
              <a:off x="888101" y="0"/>
              <a:ext cx="5983182" cy="2626103"/>
            </a:xfrm>
            <a:custGeom>
              <a:avLst/>
              <a:gdLst/>
              <a:ahLst/>
              <a:cxnLst/>
              <a:rect l="l" t="t" r="r" b="b"/>
              <a:pathLst>
                <a:path w="5983182" h="2626103">
                  <a:moveTo>
                    <a:pt x="0" y="0"/>
                  </a:moveTo>
                  <a:lnTo>
                    <a:pt x="5983182" y="0"/>
                  </a:lnTo>
                  <a:lnTo>
                    <a:pt x="5983182" y="2626103"/>
                  </a:lnTo>
                  <a:lnTo>
                    <a:pt x="0" y="2626103"/>
                  </a:lnTo>
                  <a:lnTo>
                    <a:pt x="0" y="0"/>
                  </a:lnTo>
                  <a:close/>
                </a:path>
              </a:pathLst>
            </a:custGeom>
            <a:blipFill>
              <a:blip r:embed="rId5"/>
              <a:stretch>
                <a:fillRect/>
              </a:stretch>
            </a:blipFill>
          </p:spPr>
        </p:sp>
        <p:sp>
          <p:nvSpPr>
            <p:cNvPr id="14" name="Freeform 14"/>
            <p:cNvSpPr/>
            <p:nvPr/>
          </p:nvSpPr>
          <p:spPr>
            <a:xfrm>
              <a:off x="1907456" y="4088832"/>
              <a:ext cx="5958470" cy="653433"/>
            </a:xfrm>
            <a:custGeom>
              <a:avLst/>
              <a:gdLst/>
              <a:ahLst/>
              <a:cxnLst/>
              <a:rect l="l" t="t" r="r" b="b"/>
              <a:pathLst>
                <a:path w="5958470" h="653433">
                  <a:moveTo>
                    <a:pt x="0" y="0"/>
                  </a:moveTo>
                  <a:lnTo>
                    <a:pt x="5958471" y="0"/>
                  </a:lnTo>
                  <a:lnTo>
                    <a:pt x="5958471" y="653432"/>
                  </a:lnTo>
                  <a:lnTo>
                    <a:pt x="0" y="653432"/>
                  </a:lnTo>
                  <a:lnTo>
                    <a:pt x="0" y="0"/>
                  </a:lnTo>
                  <a:close/>
                </a:path>
              </a:pathLst>
            </a:custGeom>
            <a:blipFill>
              <a:blip r:embed="rId6"/>
              <a:stretch>
                <a:fillRect t="-72097" b="-29439"/>
              </a:stretch>
            </a:blipFill>
          </p:spPr>
        </p:sp>
        <p:sp>
          <p:nvSpPr>
            <p:cNvPr id="15" name="Freeform 15"/>
            <p:cNvSpPr/>
            <p:nvPr/>
          </p:nvSpPr>
          <p:spPr>
            <a:xfrm>
              <a:off x="0" y="3145112"/>
              <a:ext cx="7865927" cy="685375"/>
            </a:xfrm>
            <a:custGeom>
              <a:avLst/>
              <a:gdLst/>
              <a:ahLst/>
              <a:cxnLst/>
              <a:rect l="l" t="t" r="r" b="b"/>
              <a:pathLst>
                <a:path w="7865927" h="685375">
                  <a:moveTo>
                    <a:pt x="0" y="0"/>
                  </a:moveTo>
                  <a:lnTo>
                    <a:pt x="7865927" y="0"/>
                  </a:lnTo>
                  <a:lnTo>
                    <a:pt x="7865927" y="685375"/>
                  </a:lnTo>
                  <a:lnTo>
                    <a:pt x="0" y="685375"/>
                  </a:lnTo>
                  <a:lnTo>
                    <a:pt x="0" y="0"/>
                  </a:lnTo>
                  <a:close/>
                </a:path>
              </a:pathLst>
            </a:custGeom>
            <a:blipFill>
              <a:blip r:embed="rId7"/>
              <a:stretch>
                <a:fillRect t="-35076" b="-35726"/>
              </a:stretch>
            </a:blipFill>
          </p:spPr>
        </p:sp>
      </p:grpSp>
      <p:sp>
        <p:nvSpPr>
          <p:cNvPr id="16" name="Freeform 16"/>
          <p:cNvSpPr/>
          <p:nvPr/>
        </p:nvSpPr>
        <p:spPr>
          <a:xfrm>
            <a:off x="473101" y="2026480"/>
            <a:ext cx="10777688" cy="873867"/>
          </a:xfrm>
          <a:custGeom>
            <a:avLst/>
            <a:gdLst/>
            <a:ahLst/>
            <a:cxnLst/>
            <a:rect l="l" t="t" r="r" b="b"/>
            <a:pathLst>
              <a:path w="10777688" h="873867">
                <a:moveTo>
                  <a:pt x="0" y="0"/>
                </a:moveTo>
                <a:lnTo>
                  <a:pt x="10777688" y="0"/>
                </a:lnTo>
                <a:lnTo>
                  <a:pt x="10777688" y="873867"/>
                </a:lnTo>
                <a:lnTo>
                  <a:pt x="0" y="873867"/>
                </a:lnTo>
                <a:lnTo>
                  <a:pt x="0" y="0"/>
                </a:lnTo>
                <a:close/>
              </a:path>
            </a:pathLst>
          </a:custGeom>
          <a:blipFill>
            <a:blip r:embed="rId8"/>
            <a:stretch>
              <a:fillRect/>
            </a:stretch>
          </a:blipFill>
        </p:spPr>
      </p:sp>
      <p:sp>
        <p:nvSpPr>
          <p:cNvPr id="17" name="Freeform 17"/>
          <p:cNvSpPr/>
          <p:nvPr/>
        </p:nvSpPr>
        <p:spPr>
          <a:xfrm>
            <a:off x="473101" y="2714392"/>
            <a:ext cx="10777688" cy="744481"/>
          </a:xfrm>
          <a:custGeom>
            <a:avLst/>
            <a:gdLst/>
            <a:ahLst/>
            <a:cxnLst/>
            <a:rect l="l" t="t" r="r" b="b"/>
            <a:pathLst>
              <a:path w="10777688" h="744481">
                <a:moveTo>
                  <a:pt x="0" y="0"/>
                </a:moveTo>
                <a:lnTo>
                  <a:pt x="10777688" y="0"/>
                </a:lnTo>
                <a:lnTo>
                  <a:pt x="10777688" y="744481"/>
                </a:lnTo>
                <a:lnTo>
                  <a:pt x="0" y="744481"/>
                </a:lnTo>
                <a:lnTo>
                  <a:pt x="0" y="0"/>
                </a:lnTo>
                <a:close/>
              </a:path>
            </a:pathLst>
          </a:custGeom>
          <a:blipFill>
            <a:blip r:embed="rId9"/>
            <a:stretch>
              <a:fillRect t="-10369"/>
            </a:stretch>
          </a:blipFill>
        </p:spPr>
      </p:sp>
      <p:sp>
        <p:nvSpPr>
          <p:cNvPr id="18" name="Freeform 18"/>
          <p:cNvSpPr/>
          <p:nvPr/>
        </p:nvSpPr>
        <p:spPr>
          <a:xfrm>
            <a:off x="14276378" y="6393531"/>
            <a:ext cx="4253023" cy="4114800"/>
          </a:xfrm>
          <a:custGeom>
            <a:avLst/>
            <a:gdLst/>
            <a:ahLst/>
            <a:cxnLst/>
            <a:rect l="l" t="t" r="r" b="b"/>
            <a:pathLst>
              <a:path w="4253023" h="4114800">
                <a:moveTo>
                  <a:pt x="0" y="0"/>
                </a:moveTo>
                <a:lnTo>
                  <a:pt x="4253023" y="0"/>
                </a:lnTo>
                <a:lnTo>
                  <a:pt x="4253023" y="4114800"/>
                </a:lnTo>
                <a:lnTo>
                  <a:pt x="0" y="4114800"/>
                </a:lnTo>
                <a:lnTo>
                  <a:pt x="0" y="0"/>
                </a:lnTo>
                <a:close/>
              </a:path>
            </a:pathLst>
          </a:custGeom>
          <a:blipFill>
            <a:blip r:embed="rId10"/>
            <a:stretch>
              <a:fillRect/>
            </a:stretch>
          </a:blipFill>
        </p:spPr>
      </p:sp>
      <p:sp>
        <p:nvSpPr>
          <p:cNvPr id="19" name="TextBox 19"/>
          <p:cNvSpPr txBox="1"/>
          <p:nvPr/>
        </p:nvSpPr>
        <p:spPr>
          <a:xfrm>
            <a:off x="11715356" y="1231460"/>
            <a:ext cx="2748320" cy="795020"/>
          </a:xfrm>
          <a:prstGeom prst="rect">
            <a:avLst/>
          </a:prstGeom>
        </p:spPr>
        <p:txBody>
          <a:bodyPr lIns="0" tIns="0" rIns="0" bIns="0" rtlCol="0" anchor="t">
            <a:spAutoFit/>
          </a:bodyPr>
          <a:lstStyle/>
          <a:p>
            <a:pPr algn="ctr">
              <a:lnSpc>
                <a:spcPts val="6580"/>
              </a:lnSpc>
            </a:pPr>
            <a:r>
              <a:rPr lang="en-US" sz="4700" u="sng">
                <a:solidFill>
                  <a:srgbClr val="000000"/>
                </a:solidFill>
                <a:latin typeface="Canva Sans Italics"/>
              </a:rPr>
              <a:t>Formula:</a:t>
            </a:r>
          </a:p>
        </p:txBody>
      </p:sp>
      <p:sp>
        <p:nvSpPr>
          <p:cNvPr id="20" name="TextBox 20"/>
          <p:cNvSpPr txBox="1"/>
          <p:nvPr/>
        </p:nvSpPr>
        <p:spPr>
          <a:xfrm>
            <a:off x="473101" y="264353"/>
            <a:ext cx="16615163" cy="1363345"/>
          </a:xfrm>
          <a:prstGeom prst="rect">
            <a:avLst/>
          </a:prstGeom>
        </p:spPr>
        <p:txBody>
          <a:bodyPr lIns="0" tIns="0" rIns="0" bIns="0" rtlCol="0" anchor="t">
            <a:spAutoFit/>
          </a:bodyPr>
          <a:lstStyle/>
          <a:p>
            <a:pPr marL="0" lvl="0" indent="0" algn="l">
              <a:lnSpc>
                <a:spcPts val="5179"/>
              </a:lnSpc>
              <a:spcBef>
                <a:spcPct val="0"/>
              </a:spcBef>
            </a:pPr>
            <a:r>
              <a:rPr lang="en-US" sz="3699">
                <a:solidFill>
                  <a:srgbClr val="004AAD"/>
                </a:solidFill>
                <a:latin typeface="Champion"/>
              </a:rPr>
              <a:t>2</a:t>
            </a:r>
            <a:r>
              <a:rPr lang="en-US" sz="3699" u="none" strike="noStrike">
                <a:solidFill>
                  <a:srgbClr val="004AAD"/>
                </a:solidFill>
                <a:latin typeface="Champion"/>
              </a:rPr>
              <a:t>)TO TEST THE INDEPENDENCE OF TOSS WINNING AND OUTCOME OF THE MATCH.</a:t>
            </a:r>
          </a:p>
        </p:txBody>
      </p:sp>
      <mc:AlternateContent xmlns:mc="http://schemas.openxmlformats.org/markup-compatibility/2006" xmlns:a14="http://schemas.microsoft.com/office/drawing/2010/main">
        <mc:Choice Requires="a14">
          <p:sp>
            <p:nvSpPr>
              <p:cNvPr id="21" name="TextBox 21"/>
              <p:cNvSpPr txBox="1"/>
              <p:nvPr/>
            </p:nvSpPr>
            <p:spPr>
              <a:xfrm>
                <a:off x="464046" y="5092548"/>
                <a:ext cx="6957536" cy="1843838"/>
              </a:xfrm>
              <a:prstGeom prst="rect">
                <a:avLst/>
              </a:prstGeom>
            </p:spPr>
            <p:txBody>
              <a:bodyPr lIns="0" tIns="0" rIns="0" bIns="0" rtlCol="0" anchor="t">
                <a:spAutoFit/>
              </a:bodyPr>
              <a:lstStyle/>
              <a:p>
                <a:pPr marL="0" lvl="0" indent="0" algn="l">
                  <a:lnSpc>
                    <a:spcPts val="4899"/>
                  </a:lnSpc>
                  <a:spcBef>
                    <a:spcPct val="0"/>
                  </a:spcBef>
                </a:pPr>
                <a:r>
                  <a:rPr lang="en-US" sz="3499" u="none" strike="noStrike" dirty="0">
                    <a:solidFill>
                      <a:srgbClr val="000000"/>
                    </a:solidFill>
                    <a:latin typeface="Canva Sans Italics"/>
                  </a:rPr>
                  <a:t>1)</a:t>
                </a:r>
                <a:r>
                  <a:rPr lang="en-IN" sz="1800" kern="0" dirty="0">
                    <a:solidFill>
                      <a:srgbClr val="000000"/>
                    </a:solidFill>
                    <a:effectLst/>
                    <a:ea typeface="Times New Roman" panose="02020603050405020304" pitchFamily="18" charset="0"/>
                    <a:cs typeface="Times New Roman" panose="02020603050405020304" pitchFamily="18" charset="0"/>
                  </a:rPr>
                  <a:t> </a:t>
                </a:r>
                <a14:m>
                  <m:oMath xmlns:m="http://schemas.openxmlformats.org/officeDocument/2006/math">
                    <m:r>
                      <a:rPr lang="en-IN" sz="3499">
                        <a:solidFill>
                          <a:srgbClr val="000000"/>
                        </a:solidFill>
                        <a:latin typeface="Cambria Math" panose="02040503050406030204" pitchFamily="18" charset="0"/>
                      </a:rPr>
                      <m:t>𝑁</m:t>
                    </m:r>
                    <m:r>
                      <a:rPr lang="en-IN" sz="3499">
                        <a:solidFill>
                          <a:srgbClr val="000000"/>
                        </a:solidFill>
                        <a:latin typeface="Cambria Math" panose="02040503050406030204" pitchFamily="18" charset="0"/>
                      </a:rPr>
                      <m:t>≥50</m:t>
                    </m:r>
                  </m:oMath>
                </a14:m>
                <a:endParaRPr lang="en-US" sz="3499" dirty="0">
                  <a:solidFill>
                    <a:srgbClr val="000000"/>
                  </a:solidFill>
                  <a:latin typeface="Canva Sans Italics"/>
                </a:endParaRPr>
              </a:p>
              <a:p>
                <a:pPr marL="0" lvl="0" indent="0" algn="l">
                  <a:lnSpc>
                    <a:spcPts val="4899"/>
                  </a:lnSpc>
                  <a:spcBef>
                    <a:spcPct val="0"/>
                  </a:spcBef>
                </a:pPr>
                <a:r>
                  <a:rPr lang="en-US" sz="3499" u="none" strike="noStrike" dirty="0">
                    <a:solidFill>
                      <a:srgbClr val="000000"/>
                    </a:solidFill>
                    <a:latin typeface="Canva Sans Italics"/>
                  </a:rPr>
                  <a:t>2)Both variables are categorical</a:t>
                </a:r>
              </a:p>
              <a:p>
                <a:pPr marL="0" lvl="0" indent="0" algn="l">
                  <a:lnSpc>
                    <a:spcPts val="4899"/>
                  </a:lnSpc>
                  <a:spcBef>
                    <a:spcPct val="0"/>
                  </a:spcBef>
                </a:pPr>
                <a:endParaRPr lang="en-US" sz="3499" u="none" strike="noStrike" dirty="0">
                  <a:solidFill>
                    <a:srgbClr val="000000"/>
                  </a:solidFill>
                  <a:latin typeface="Canva Sans Italics"/>
                </a:endParaRPr>
              </a:p>
            </p:txBody>
          </p:sp>
        </mc:Choice>
        <mc:Fallback xmlns="">
          <p:sp>
            <p:nvSpPr>
              <p:cNvPr id="21" name="TextBox 21"/>
              <p:cNvSpPr txBox="1">
                <a:spLocks noRot="1" noChangeAspect="1" noMove="1" noResize="1" noEditPoints="1" noAdjustHandles="1" noChangeArrowheads="1" noChangeShapeType="1" noTextEdit="1"/>
              </p:cNvSpPr>
              <p:nvPr/>
            </p:nvSpPr>
            <p:spPr>
              <a:xfrm>
                <a:off x="464046" y="5092548"/>
                <a:ext cx="6957536" cy="1843838"/>
              </a:xfrm>
              <a:prstGeom prst="rect">
                <a:avLst/>
              </a:prstGeom>
              <a:blipFill>
                <a:blip r:embed="rId11"/>
                <a:stretch>
                  <a:fillRect l="-3856" t="-4620" r="-3944"/>
                </a:stretch>
              </a:blipFill>
            </p:spPr>
            <p:txBody>
              <a:bodyPr/>
              <a:lstStyle/>
              <a:p>
                <a:r>
                  <a:rPr lang="en-IN">
                    <a:noFill/>
                  </a:rPr>
                  <a:t> </a:t>
                </a:r>
              </a:p>
            </p:txBody>
          </p:sp>
        </mc:Fallback>
      </mc:AlternateContent>
      <p:sp>
        <p:nvSpPr>
          <p:cNvPr id="22" name="TextBox 22"/>
          <p:cNvSpPr txBox="1"/>
          <p:nvPr/>
        </p:nvSpPr>
        <p:spPr>
          <a:xfrm>
            <a:off x="464046" y="4407290"/>
            <a:ext cx="3399839" cy="557076"/>
          </a:xfrm>
          <a:prstGeom prst="rect">
            <a:avLst/>
          </a:prstGeom>
        </p:spPr>
        <p:txBody>
          <a:bodyPr wrap="square" lIns="0" tIns="0" rIns="0" bIns="0" rtlCol="0" anchor="t">
            <a:spAutoFit/>
          </a:bodyPr>
          <a:lstStyle/>
          <a:p>
            <a:pPr marL="0" lvl="0" indent="0" algn="l">
              <a:lnSpc>
                <a:spcPts val="5179"/>
              </a:lnSpc>
              <a:spcBef>
                <a:spcPct val="0"/>
              </a:spcBef>
            </a:pPr>
            <a:r>
              <a:rPr lang="en-US" sz="3699" u="none" strike="noStrike" dirty="0">
                <a:solidFill>
                  <a:srgbClr val="004AAD"/>
                </a:solidFill>
                <a:latin typeface="Champion"/>
              </a:rPr>
              <a:t>ASSUMPTIONS:</a:t>
            </a:r>
          </a:p>
        </p:txBody>
      </p:sp>
    </p:spTree>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1910</Words>
  <Application>Microsoft Office PowerPoint</Application>
  <PresentationFormat>Custom</PresentationFormat>
  <Paragraphs>234</Paragraphs>
  <Slides>47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Calibri</vt:lpstr>
      <vt:lpstr>Intro Rust</vt:lpstr>
      <vt:lpstr>Arial</vt:lpstr>
      <vt:lpstr>Times New Roman</vt:lpstr>
      <vt:lpstr>Canva Sans Italics</vt:lpstr>
      <vt:lpstr>Roboto</vt:lpstr>
      <vt:lpstr>Lovelo</vt:lpstr>
      <vt:lpstr>Canva Sans</vt:lpstr>
      <vt:lpstr>Cambria Math</vt:lpstr>
      <vt:lpstr>Canva Sans Bold</vt:lpstr>
      <vt:lpstr>Champion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Subject:Research Initiative in Data Science-I</dc:title>
  <dc:creator>NIDHI</dc:creator>
  <cp:lastModifiedBy>Bageshri Karambelkar</cp:lastModifiedBy>
  <cp:revision>13</cp:revision>
  <dcterms:created xsi:type="dcterms:W3CDTF">2006-08-16T00:00:00Z</dcterms:created>
  <dcterms:modified xsi:type="dcterms:W3CDTF">2024-03-05T16:43:19Z</dcterms:modified>
  <dc:identifier>DAFzvmh6kFI</dc:identifier>
</cp:coreProperties>
</file>